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3762" r:id="rId2"/>
  </p:sldMasterIdLst>
  <p:notesMasterIdLst>
    <p:notesMasterId r:id="rId36"/>
  </p:notesMasterIdLst>
  <p:sldIdLst>
    <p:sldId id="256" r:id="rId3"/>
    <p:sldId id="257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60" r:id="rId31"/>
    <p:sldId id="261" r:id="rId32"/>
    <p:sldId id="304" r:id="rId33"/>
    <p:sldId id="308" r:id="rId34"/>
    <p:sldId id="323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6E9DB5-5B77-49E3-8C1A-EC06016021A1}" v="2" dt="2024-11-01T08:58:48.3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77" y="3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bhash Edakkuda" userId="30769963cc8495b0" providerId="LiveId" clId="{586E9DB5-5B77-49E3-8C1A-EC06016021A1}"/>
    <pc:docChg chg="custSel addSld delSld modSld">
      <pc:chgData name="Subhash Edakkuda" userId="30769963cc8495b0" providerId="LiveId" clId="{586E9DB5-5B77-49E3-8C1A-EC06016021A1}" dt="2024-11-01T09:05:00.910" v="17"/>
      <pc:docMkLst>
        <pc:docMk/>
      </pc:docMkLst>
      <pc:sldChg chg="addSp delSp modSp mod modMedia">
        <pc:chgData name="Subhash Edakkuda" userId="30769963cc8495b0" providerId="LiveId" clId="{586E9DB5-5B77-49E3-8C1A-EC06016021A1}" dt="2024-11-01T09:05:00.910" v="17"/>
        <pc:sldMkLst>
          <pc:docMk/>
          <pc:sldMk cId="919951656" sldId="257"/>
        </pc:sldMkLst>
        <pc:spChg chg="mod">
          <ac:chgData name="Subhash Edakkuda" userId="30769963cc8495b0" providerId="LiveId" clId="{586E9DB5-5B77-49E3-8C1A-EC06016021A1}" dt="2024-11-01T09:05:00.038" v="15" actId="26606"/>
          <ac:spMkLst>
            <pc:docMk/>
            <pc:sldMk cId="919951656" sldId="257"/>
            <ac:spMk id="4" creationId="{B3A09311-DF5A-E262-B979-68EE4908838A}"/>
          </ac:spMkLst>
        </pc:spChg>
        <pc:spChg chg="mod">
          <ac:chgData name="Subhash Edakkuda" userId="30769963cc8495b0" providerId="LiveId" clId="{586E9DB5-5B77-49E3-8C1A-EC06016021A1}" dt="2024-11-01T09:05:00.038" v="15" actId="26606"/>
          <ac:spMkLst>
            <pc:docMk/>
            <pc:sldMk cId="919951656" sldId="257"/>
            <ac:spMk id="7" creationId="{8DCF92AF-2E18-5227-B2A2-4BAF37D41812}"/>
          </ac:spMkLst>
        </pc:spChg>
        <pc:spChg chg="del">
          <ac:chgData name="Subhash Edakkuda" userId="30769963cc8495b0" providerId="LiveId" clId="{586E9DB5-5B77-49E3-8C1A-EC06016021A1}" dt="2024-11-01T09:05:00.038" v="15" actId="26606"/>
          <ac:spMkLst>
            <pc:docMk/>
            <pc:sldMk cId="919951656" sldId="257"/>
            <ac:spMk id="12" creationId="{281148B8-58D0-4E9A-A32C-B3B181A3A850}"/>
          </ac:spMkLst>
        </pc:spChg>
        <pc:spChg chg="del">
          <ac:chgData name="Subhash Edakkuda" userId="30769963cc8495b0" providerId="LiveId" clId="{586E9DB5-5B77-49E3-8C1A-EC06016021A1}" dt="2024-11-01T09:05:00.038" v="15" actId="26606"/>
          <ac:spMkLst>
            <pc:docMk/>
            <pc:sldMk cId="919951656" sldId="257"/>
            <ac:spMk id="14" creationId="{3B8154F5-2E4B-4EB4-9BE5-A38ED12389CA}"/>
          </ac:spMkLst>
        </pc:spChg>
        <pc:spChg chg="del">
          <ac:chgData name="Subhash Edakkuda" userId="30769963cc8495b0" providerId="LiveId" clId="{586E9DB5-5B77-49E3-8C1A-EC06016021A1}" dt="2024-11-01T09:05:00.038" v="15" actId="26606"/>
          <ac:spMkLst>
            <pc:docMk/>
            <pc:sldMk cId="919951656" sldId="257"/>
            <ac:spMk id="16" creationId="{9F217F6F-016A-42CB-9074-E8CBC6CC7596}"/>
          </ac:spMkLst>
        </pc:spChg>
        <pc:spChg chg="add">
          <ac:chgData name="Subhash Edakkuda" userId="30769963cc8495b0" providerId="LiveId" clId="{586E9DB5-5B77-49E3-8C1A-EC06016021A1}" dt="2024-11-01T09:05:00.038" v="15" actId="26606"/>
          <ac:spMkLst>
            <pc:docMk/>
            <pc:sldMk cId="919951656" sldId="257"/>
            <ac:spMk id="22" creationId="{0247FD0E-C93A-490E-9994-C79DC8977165}"/>
          </ac:spMkLst>
        </pc:spChg>
        <pc:spChg chg="add">
          <ac:chgData name="Subhash Edakkuda" userId="30769963cc8495b0" providerId="LiveId" clId="{586E9DB5-5B77-49E3-8C1A-EC06016021A1}" dt="2024-11-01T09:05:00.038" v="15" actId="26606"/>
          <ac:spMkLst>
            <pc:docMk/>
            <pc:sldMk cId="919951656" sldId="257"/>
            <ac:spMk id="24" creationId="{1CDD2F19-0AAB-46D2-A7D4-9BD8F7E42915}"/>
          </ac:spMkLst>
        </pc:spChg>
        <pc:spChg chg="add">
          <ac:chgData name="Subhash Edakkuda" userId="30769963cc8495b0" providerId="LiveId" clId="{586E9DB5-5B77-49E3-8C1A-EC06016021A1}" dt="2024-11-01T09:05:00.038" v="15" actId="26606"/>
          <ac:spMkLst>
            <pc:docMk/>
            <pc:sldMk cId="919951656" sldId="257"/>
            <ac:spMk id="26" creationId="{AD77B2DF-AF44-4996-BBFD-5DF9162BE4B2}"/>
          </ac:spMkLst>
        </pc:spChg>
        <pc:spChg chg="add">
          <ac:chgData name="Subhash Edakkuda" userId="30769963cc8495b0" providerId="LiveId" clId="{586E9DB5-5B77-49E3-8C1A-EC06016021A1}" dt="2024-11-01T09:05:00.038" v="15" actId="26606"/>
          <ac:spMkLst>
            <pc:docMk/>
            <pc:sldMk cId="919951656" sldId="257"/>
            <ac:spMk id="28" creationId="{FF6BECB9-A7FC-400F-8502-97A13BB879D2}"/>
          </ac:spMkLst>
        </pc:spChg>
        <pc:picChg chg="add mod">
          <ac:chgData name="Subhash Edakkuda" userId="30769963cc8495b0" providerId="LiveId" clId="{586E9DB5-5B77-49E3-8C1A-EC06016021A1}" dt="2024-11-01T09:05:00.910" v="17"/>
          <ac:picMkLst>
            <pc:docMk/>
            <pc:sldMk cId="919951656" sldId="257"/>
            <ac:picMk id="18" creationId="{17B0B903-8BE3-40DE-C898-7BDF594DF344}"/>
          </ac:picMkLst>
        </pc:picChg>
      </pc:sldChg>
      <pc:sldChg chg="delSp mod">
        <pc:chgData name="Subhash Edakkuda" userId="30769963cc8495b0" providerId="LiveId" clId="{586E9DB5-5B77-49E3-8C1A-EC06016021A1}" dt="2024-11-01T08:26:50.906" v="0" actId="478"/>
        <pc:sldMkLst>
          <pc:docMk/>
          <pc:sldMk cId="0" sldId="262"/>
        </pc:sldMkLst>
        <pc:spChg chg="del">
          <ac:chgData name="Subhash Edakkuda" userId="30769963cc8495b0" providerId="LiveId" clId="{586E9DB5-5B77-49E3-8C1A-EC06016021A1}" dt="2024-11-01T08:26:50.906" v="0" actId="478"/>
          <ac:spMkLst>
            <pc:docMk/>
            <pc:sldMk cId="0" sldId="262"/>
            <ac:spMk id="109" creationId="{00000000-0000-0000-0000-000000000000}"/>
          </ac:spMkLst>
        </pc:spChg>
      </pc:sldChg>
      <pc:sldChg chg="delSp mod">
        <pc:chgData name="Subhash Edakkuda" userId="30769963cc8495b0" providerId="LiveId" clId="{586E9DB5-5B77-49E3-8C1A-EC06016021A1}" dt="2024-11-01T08:26:57.289" v="1" actId="478"/>
        <pc:sldMkLst>
          <pc:docMk/>
          <pc:sldMk cId="0" sldId="263"/>
        </pc:sldMkLst>
        <pc:spChg chg="del">
          <ac:chgData name="Subhash Edakkuda" userId="30769963cc8495b0" providerId="LiveId" clId="{586E9DB5-5B77-49E3-8C1A-EC06016021A1}" dt="2024-11-01T08:26:57.289" v="1" actId="478"/>
          <ac:spMkLst>
            <pc:docMk/>
            <pc:sldMk cId="0" sldId="263"/>
            <ac:spMk id="119" creationId="{00000000-0000-0000-0000-000000000000}"/>
          </ac:spMkLst>
        </pc:spChg>
      </pc:sldChg>
      <pc:sldChg chg="delSp mod">
        <pc:chgData name="Subhash Edakkuda" userId="30769963cc8495b0" providerId="LiveId" clId="{586E9DB5-5B77-49E3-8C1A-EC06016021A1}" dt="2024-11-01T08:27:14.149" v="2" actId="478"/>
        <pc:sldMkLst>
          <pc:docMk/>
          <pc:sldMk cId="0" sldId="264"/>
        </pc:sldMkLst>
        <pc:spChg chg="del">
          <ac:chgData name="Subhash Edakkuda" userId="30769963cc8495b0" providerId="LiveId" clId="{586E9DB5-5B77-49E3-8C1A-EC06016021A1}" dt="2024-11-01T08:27:14.149" v="2" actId="478"/>
          <ac:spMkLst>
            <pc:docMk/>
            <pc:sldMk cId="0" sldId="264"/>
            <ac:spMk id="128" creationId="{00000000-0000-0000-0000-000000000000}"/>
          </ac:spMkLst>
        </pc:spChg>
      </pc:sldChg>
      <pc:sldChg chg="del">
        <pc:chgData name="Subhash Edakkuda" userId="30769963cc8495b0" providerId="LiveId" clId="{586E9DB5-5B77-49E3-8C1A-EC06016021A1}" dt="2024-11-01T09:02:27.196" v="7" actId="47"/>
        <pc:sldMkLst>
          <pc:docMk/>
          <pc:sldMk cId="0" sldId="288"/>
        </pc:sldMkLst>
      </pc:sldChg>
      <pc:sldChg chg="del">
        <pc:chgData name="Subhash Edakkuda" userId="30769963cc8495b0" providerId="LiveId" clId="{586E9DB5-5B77-49E3-8C1A-EC06016021A1}" dt="2024-11-01T09:01:39.794" v="6" actId="47"/>
        <pc:sldMkLst>
          <pc:docMk/>
          <pc:sldMk cId="0" sldId="289"/>
        </pc:sldMkLst>
      </pc:sldChg>
      <pc:sldChg chg="del">
        <pc:chgData name="Subhash Edakkuda" userId="30769963cc8495b0" providerId="LiveId" clId="{586E9DB5-5B77-49E3-8C1A-EC06016021A1}" dt="2024-11-01T09:01:39.794" v="6" actId="47"/>
        <pc:sldMkLst>
          <pc:docMk/>
          <pc:sldMk cId="0" sldId="290"/>
        </pc:sldMkLst>
      </pc:sldChg>
      <pc:sldChg chg="del">
        <pc:chgData name="Subhash Edakkuda" userId="30769963cc8495b0" providerId="LiveId" clId="{586E9DB5-5B77-49E3-8C1A-EC06016021A1}" dt="2024-11-01T08:58:59.061" v="5" actId="47"/>
        <pc:sldMkLst>
          <pc:docMk/>
          <pc:sldMk cId="3919852878" sldId="291"/>
        </pc:sldMkLst>
      </pc:sldChg>
      <pc:sldChg chg="del">
        <pc:chgData name="Subhash Edakkuda" userId="30769963cc8495b0" providerId="LiveId" clId="{586E9DB5-5B77-49E3-8C1A-EC06016021A1}" dt="2024-11-01T09:01:39.794" v="6" actId="47"/>
        <pc:sldMkLst>
          <pc:docMk/>
          <pc:sldMk cId="0" sldId="293"/>
        </pc:sldMkLst>
      </pc:sldChg>
      <pc:sldChg chg="del">
        <pc:chgData name="Subhash Edakkuda" userId="30769963cc8495b0" providerId="LiveId" clId="{586E9DB5-5B77-49E3-8C1A-EC06016021A1}" dt="2024-11-01T09:01:39.794" v="6" actId="47"/>
        <pc:sldMkLst>
          <pc:docMk/>
          <pc:sldMk cId="0" sldId="294"/>
        </pc:sldMkLst>
      </pc:sldChg>
      <pc:sldChg chg="del">
        <pc:chgData name="Subhash Edakkuda" userId="30769963cc8495b0" providerId="LiveId" clId="{586E9DB5-5B77-49E3-8C1A-EC06016021A1}" dt="2024-11-01T09:01:39.794" v="6" actId="47"/>
        <pc:sldMkLst>
          <pc:docMk/>
          <pc:sldMk cId="0" sldId="295"/>
        </pc:sldMkLst>
      </pc:sldChg>
      <pc:sldChg chg="del">
        <pc:chgData name="Subhash Edakkuda" userId="30769963cc8495b0" providerId="LiveId" clId="{586E9DB5-5B77-49E3-8C1A-EC06016021A1}" dt="2024-11-01T09:01:39.794" v="6" actId="47"/>
        <pc:sldMkLst>
          <pc:docMk/>
          <pc:sldMk cId="0" sldId="296"/>
        </pc:sldMkLst>
      </pc:sldChg>
      <pc:sldChg chg="del">
        <pc:chgData name="Subhash Edakkuda" userId="30769963cc8495b0" providerId="LiveId" clId="{586E9DB5-5B77-49E3-8C1A-EC06016021A1}" dt="2024-11-01T09:02:27.196" v="7" actId="47"/>
        <pc:sldMkLst>
          <pc:docMk/>
          <pc:sldMk cId="0" sldId="297"/>
        </pc:sldMkLst>
      </pc:sldChg>
      <pc:sldChg chg="del">
        <pc:chgData name="Subhash Edakkuda" userId="30769963cc8495b0" providerId="LiveId" clId="{586E9DB5-5B77-49E3-8C1A-EC06016021A1}" dt="2024-11-01T09:02:27.196" v="7" actId="47"/>
        <pc:sldMkLst>
          <pc:docMk/>
          <pc:sldMk cId="0" sldId="298"/>
        </pc:sldMkLst>
      </pc:sldChg>
      <pc:sldChg chg="del">
        <pc:chgData name="Subhash Edakkuda" userId="30769963cc8495b0" providerId="LiveId" clId="{586E9DB5-5B77-49E3-8C1A-EC06016021A1}" dt="2024-11-01T09:02:27.196" v="7" actId="47"/>
        <pc:sldMkLst>
          <pc:docMk/>
          <pc:sldMk cId="0" sldId="299"/>
        </pc:sldMkLst>
      </pc:sldChg>
      <pc:sldChg chg="del">
        <pc:chgData name="Subhash Edakkuda" userId="30769963cc8495b0" providerId="LiveId" clId="{586E9DB5-5B77-49E3-8C1A-EC06016021A1}" dt="2024-11-01T09:02:27.196" v="7" actId="47"/>
        <pc:sldMkLst>
          <pc:docMk/>
          <pc:sldMk cId="0" sldId="300"/>
        </pc:sldMkLst>
      </pc:sldChg>
      <pc:sldChg chg="del">
        <pc:chgData name="Subhash Edakkuda" userId="30769963cc8495b0" providerId="LiveId" clId="{586E9DB5-5B77-49E3-8C1A-EC06016021A1}" dt="2024-11-01T09:02:27.196" v="7" actId="47"/>
        <pc:sldMkLst>
          <pc:docMk/>
          <pc:sldMk cId="0" sldId="301"/>
        </pc:sldMkLst>
      </pc:sldChg>
      <pc:sldChg chg="del">
        <pc:chgData name="Subhash Edakkuda" userId="30769963cc8495b0" providerId="LiveId" clId="{586E9DB5-5B77-49E3-8C1A-EC06016021A1}" dt="2024-11-01T09:02:43.986" v="8" actId="47"/>
        <pc:sldMkLst>
          <pc:docMk/>
          <pc:sldMk cId="0" sldId="302"/>
        </pc:sldMkLst>
      </pc:sldChg>
      <pc:sldChg chg="modSp del mod">
        <pc:chgData name="Subhash Edakkuda" userId="30769963cc8495b0" providerId="LiveId" clId="{586E9DB5-5B77-49E3-8C1A-EC06016021A1}" dt="2024-11-01T09:04:33.090" v="14" actId="47"/>
        <pc:sldMkLst>
          <pc:docMk/>
          <pc:sldMk cId="0" sldId="305"/>
        </pc:sldMkLst>
        <pc:spChg chg="mod">
          <ac:chgData name="Subhash Edakkuda" userId="30769963cc8495b0" providerId="LiveId" clId="{586E9DB5-5B77-49E3-8C1A-EC06016021A1}" dt="2024-11-01T09:03:49.671" v="12" actId="20577"/>
          <ac:spMkLst>
            <pc:docMk/>
            <pc:sldMk cId="0" sldId="305"/>
            <ac:spMk id="504" creationId="{00000000-0000-0000-0000-000000000000}"/>
          </ac:spMkLst>
        </pc:spChg>
      </pc:sldChg>
      <pc:sldChg chg="delSp mod">
        <pc:chgData name="Subhash Edakkuda" userId="30769963cc8495b0" providerId="LiveId" clId="{586E9DB5-5B77-49E3-8C1A-EC06016021A1}" dt="2024-11-01T09:03:19.262" v="9" actId="478"/>
        <pc:sldMkLst>
          <pc:docMk/>
          <pc:sldMk cId="0" sldId="308"/>
        </pc:sldMkLst>
        <pc:spChg chg="del">
          <ac:chgData name="Subhash Edakkuda" userId="30769963cc8495b0" providerId="LiveId" clId="{586E9DB5-5B77-49E3-8C1A-EC06016021A1}" dt="2024-11-01T09:03:19.262" v="9" actId="478"/>
          <ac:spMkLst>
            <pc:docMk/>
            <pc:sldMk cId="0" sldId="308"/>
            <ac:spMk id="528" creationId="{00000000-0000-0000-0000-000000000000}"/>
          </ac:spMkLst>
        </pc:spChg>
      </pc:sldChg>
      <pc:sldChg chg="modSp del">
        <pc:chgData name="Subhash Edakkuda" userId="30769963cc8495b0" providerId="LiveId" clId="{586E9DB5-5B77-49E3-8C1A-EC06016021A1}" dt="2024-11-01T09:04:04.583" v="13" actId="47"/>
        <pc:sldMkLst>
          <pc:docMk/>
          <pc:sldMk cId="191482734" sldId="322"/>
        </pc:sldMkLst>
        <pc:spChg chg="mod">
          <ac:chgData name="Subhash Edakkuda" userId="30769963cc8495b0" providerId="LiveId" clId="{586E9DB5-5B77-49E3-8C1A-EC06016021A1}" dt="2024-11-01T08:58:48.389" v="4"/>
          <ac:spMkLst>
            <pc:docMk/>
            <pc:sldMk cId="191482734" sldId="322"/>
            <ac:spMk id="2" creationId="{31FCD559-2FA5-C741-840D-547F944E383C}"/>
          </ac:spMkLst>
        </pc:spChg>
      </pc:sldChg>
      <pc:sldChg chg="add">
        <pc:chgData name="Subhash Edakkuda" userId="30769963cc8495b0" providerId="LiveId" clId="{586E9DB5-5B77-49E3-8C1A-EC06016021A1}" dt="2024-11-01T08:58:06.421" v="3"/>
        <pc:sldMkLst>
          <pc:docMk/>
          <pc:sldMk cId="32442620" sldId="323"/>
        </pc:sldMkLst>
      </pc:sldChg>
    </pc:docChg>
  </pc:docChgLst>
</pc:chgInfo>
</file>

<file path=ppt/media/image1.jpe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146939-7838-49F0-BFE0-3FD67BDFC559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9203B3-8F8B-48AB-8442-B930EDEF2C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8403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Will not compile!!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Errors: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public static void main (String[] args)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closing quotation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closing bracket</a:t>
            </a:r>
            <a:endParaRPr/>
          </a:p>
        </p:txBody>
      </p:sp>
      <p:sp>
        <p:nvSpPr>
          <p:cNvPr id="302" name="Google Shape;302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Will compile, but it won’t run completely. It will stop when it finds the error in this case - won’t divide by zero. We’ll see this more when we work with arrays.</a:t>
            </a:r>
            <a:endParaRPr/>
          </a:p>
        </p:txBody>
      </p:sp>
      <p:sp>
        <p:nvSpPr>
          <p:cNvPr id="309" name="Google Shape;309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Will successfully compile and execute, but it will not give you the correct output.</a:t>
            </a:r>
            <a:endParaRPr dirty="0"/>
          </a:p>
        </p:txBody>
      </p:sp>
      <p:sp>
        <p:nvSpPr>
          <p:cNvPr id="316" name="Google Shape;316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Imports library</a:t>
            </a:r>
            <a:endParaRPr dirty="0"/>
          </a:p>
        </p:txBody>
      </p:sp>
      <p:sp>
        <p:nvSpPr>
          <p:cNvPr id="323" name="Google Shape;323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76176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Computers are networked to work together. Java was designed to run object programs on any platform. With Java, you write the program once, and compile the source program into a special type of object code, known as </a:t>
            </a:r>
            <a:r>
              <a:rPr lang="en-US" sz="24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bytecode</a:t>
            </a: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The bytecode can then run on any computer with a Java Virtual Machine, as shown below. Java Virtual Machine is software that interprets Java bytecode. </a:t>
            </a:r>
            <a:endParaRPr dirty="0"/>
          </a:p>
        </p:txBody>
      </p:sp>
      <p:sp>
        <p:nvSpPr>
          <p:cNvPr id="92" name="Google Shape;9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29250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OS schedules jobs.</a:t>
            </a:r>
            <a:endParaRPr dirty="0"/>
          </a:p>
        </p:txBody>
      </p:sp>
      <p:sp>
        <p:nvSpPr>
          <p:cNvPr id="489" name="Google Shape;489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greatly simplified the end java discussion</a:t>
            </a:r>
            <a:endParaRPr dirty="0"/>
          </a:p>
        </p:txBody>
      </p:sp>
      <p:sp>
        <p:nvSpPr>
          <p:cNvPr id="522" name="Google Shape;522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11/1/2024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255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110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8615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3102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97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03269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633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122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186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7471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425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5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4289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3798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41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27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27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96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36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261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847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7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323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11/1/2024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5864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90870F-9376-5BBD-C5F5-75F2E6F67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18633" y="1247140"/>
            <a:ext cx="3608208" cy="34508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ACADEMIC</a:t>
            </a:r>
            <a:br>
              <a:rPr lang="en-US" sz="3400"/>
            </a:br>
            <a:r>
              <a:rPr lang="en-US" sz="3400"/>
              <a:t>CORE JAVA</a:t>
            </a:r>
            <a:br>
              <a:rPr lang="en-US" sz="3400"/>
            </a:br>
            <a:r>
              <a:rPr lang="en-US" sz="3400"/>
              <a:t>Object Orientation</a:t>
            </a:r>
            <a:br>
              <a:rPr lang="en-US" sz="3400"/>
            </a:br>
            <a:r>
              <a:rPr lang="en-US" sz="3400"/>
              <a:t>And </a:t>
            </a:r>
            <a:br>
              <a:rPr lang="en-US" sz="3400"/>
            </a:br>
            <a:r>
              <a:rPr lang="en-US" sz="3400"/>
              <a:t>Multi-Threading</a:t>
            </a:r>
            <a:endParaRPr lang="en-IN" sz="3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2E4D07-E8E6-C6E9-D029-CA5591BA34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18633" y="4818126"/>
            <a:ext cx="3608208" cy="1268984"/>
          </a:xfrm>
        </p:spPr>
        <p:txBody>
          <a:bodyPr>
            <a:normAutofit/>
          </a:bodyPr>
          <a:lstStyle/>
          <a:p>
            <a:r>
              <a:rPr lang="en-IN" dirty="0"/>
              <a:t>HANDS-ON Training</a:t>
            </a:r>
          </a:p>
        </p:txBody>
      </p:sp>
      <p:pic>
        <p:nvPicPr>
          <p:cNvPr id="4" name="Picture 3" descr="A close-up of a dna&#10;&#10;Description automatically generated">
            <a:extLst>
              <a:ext uri="{FF2B5EF4-FFF2-40B4-BE49-F238E27FC236}">
                <a16:creationId xmlns:a16="http://schemas.microsoft.com/office/drawing/2014/main" id="{1308A48A-B89A-4484-CF93-96A539ED2F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177" r="-1" b="-1"/>
          <a:stretch/>
        </p:blipFill>
        <p:spPr>
          <a:xfrm>
            <a:off x="-1" y="10"/>
            <a:ext cx="7456513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85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6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10</a:t>
            </a:fld>
            <a:endParaRPr/>
          </a:p>
        </p:txBody>
      </p:sp>
      <p:sp>
        <p:nvSpPr>
          <p:cNvPr id="171" name="Google Shape;171;p16"/>
          <p:cNvSpPr txBox="1"/>
          <p:nvPr/>
        </p:nvSpPr>
        <p:spPr>
          <a:xfrm>
            <a:off x="1905000" y="3733800"/>
            <a:ext cx="8305800" cy="2590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title"/>
          </p:nvPr>
        </p:nvSpPr>
        <p:spPr>
          <a:xfrm>
            <a:off x="2209800" y="3810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700"/>
            </a:pPr>
            <a:r>
              <a:rPr lang="en-US" sz="4700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Statement Terminator</a:t>
            </a:r>
            <a:endParaRPr/>
          </a:p>
        </p:txBody>
      </p:sp>
      <p:sp>
        <p:nvSpPr>
          <p:cNvPr id="173" name="Google Shape;173;p16"/>
          <p:cNvSpPr txBox="1"/>
          <p:nvPr/>
        </p:nvSpPr>
        <p:spPr>
          <a:xfrm>
            <a:off x="9677400" y="4876800"/>
            <a:ext cx="228600" cy="381000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4" name="Google Shape;174;p16"/>
          <p:cNvSpPr txBox="1"/>
          <p:nvPr/>
        </p:nvSpPr>
        <p:spPr>
          <a:xfrm>
            <a:off x="1981200" y="1447800"/>
            <a:ext cx="8305800" cy="20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Every statement in Java ends with a semicolon (;)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11</a:t>
            </a:fld>
            <a:endParaRPr/>
          </a:p>
        </p:txBody>
      </p:sp>
      <p:sp>
        <p:nvSpPr>
          <p:cNvPr id="180" name="Google Shape;180;p17"/>
          <p:cNvSpPr txBox="1"/>
          <p:nvPr/>
        </p:nvSpPr>
        <p:spPr>
          <a:xfrm>
            <a:off x="1905000" y="3733800"/>
            <a:ext cx="8305800" cy="2590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81" name="Google Shape;181;p17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685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300"/>
            </a:pPr>
            <a:r>
              <a:rPr lang="en-US" sz="4300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Reserved words</a:t>
            </a:r>
            <a:endParaRPr/>
          </a:p>
        </p:txBody>
      </p:sp>
      <p:sp>
        <p:nvSpPr>
          <p:cNvPr id="184" name="Google Shape;184;p17"/>
          <p:cNvSpPr txBox="1">
            <a:spLocks noGrp="1"/>
          </p:cNvSpPr>
          <p:nvPr>
            <p:ph idx="1"/>
          </p:nvPr>
        </p:nvSpPr>
        <p:spPr>
          <a:xfrm>
            <a:off x="1828800" y="1066800"/>
            <a:ext cx="84582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Pts val="2100"/>
              <a:buNone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Reserved words or keywords are words that have a specific meaning to the compiler and cannot be used for other purposes in the program. For example, when the compiler sees the word </a:t>
            </a:r>
            <a:r>
              <a:rPr lang="en-US" sz="2800" b="1">
                <a:solidFill>
                  <a:schemeClr val="dk1"/>
                </a:solidFill>
              </a:rPr>
              <a:t>class</a:t>
            </a: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it understands that the word after class is the name for the class. </a:t>
            </a:r>
            <a:endParaRPr/>
          </a:p>
        </p:txBody>
      </p:sp>
      <p:sp>
        <p:nvSpPr>
          <p:cNvPr id="182" name="Google Shape;182;p17"/>
          <p:cNvSpPr txBox="1"/>
          <p:nvPr/>
        </p:nvSpPr>
        <p:spPr>
          <a:xfrm>
            <a:off x="1981200" y="4191000"/>
            <a:ext cx="2209800" cy="304800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17"/>
          <p:cNvSpPr txBox="1"/>
          <p:nvPr/>
        </p:nvSpPr>
        <p:spPr>
          <a:xfrm>
            <a:off x="2286000" y="4572000"/>
            <a:ext cx="3429000" cy="304800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12</a:t>
            </a:fld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2209800" y="1524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Blocks</a:t>
            </a:r>
            <a:endParaRPr/>
          </a:p>
        </p:txBody>
      </p:sp>
      <p:sp>
        <p:nvSpPr>
          <p:cNvPr id="191" name="Google Shape;191;p18"/>
          <p:cNvSpPr txBox="1"/>
          <p:nvPr/>
        </p:nvSpPr>
        <p:spPr>
          <a:xfrm>
            <a:off x="3551237" y="1795462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18"/>
          <p:cNvSpPr txBox="1"/>
          <p:nvPr/>
        </p:nvSpPr>
        <p:spPr>
          <a:xfrm>
            <a:off x="3467100" y="1882775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18"/>
          <p:cNvSpPr txBox="1"/>
          <p:nvPr/>
        </p:nvSpPr>
        <p:spPr>
          <a:xfrm>
            <a:off x="3467100" y="2182812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18"/>
          <p:cNvSpPr txBox="1"/>
          <p:nvPr/>
        </p:nvSpPr>
        <p:spPr>
          <a:xfrm>
            <a:off x="3962400" y="19812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18"/>
          <p:cNvSpPr txBox="1"/>
          <p:nvPr/>
        </p:nvSpPr>
        <p:spPr>
          <a:xfrm>
            <a:off x="4179887" y="142875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18"/>
          <p:cNvSpPr txBox="1"/>
          <p:nvPr/>
        </p:nvSpPr>
        <p:spPr>
          <a:xfrm>
            <a:off x="4267200" y="23241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" name="Google Shape;197;p18"/>
          <p:cNvSpPr txBox="1"/>
          <p:nvPr/>
        </p:nvSpPr>
        <p:spPr>
          <a:xfrm>
            <a:off x="3924300" y="27051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18"/>
          <p:cNvSpPr txBox="1"/>
          <p:nvPr/>
        </p:nvSpPr>
        <p:spPr>
          <a:xfrm>
            <a:off x="1752600" y="1066801"/>
            <a:ext cx="8686800" cy="1158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pair of braces in a program forms a block that groups components of a program.</a:t>
            </a:r>
            <a:r>
              <a:rPr lang="en-US" sz="4000">
                <a:solidFill>
                  <a:schemeClr val="dk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endParaRPr/>
          </a:p>
        </p:txBody>
      </p:sp>
      <p:sp>
        <p:nvSpPr>
          <p:cNvPr id="199" name="Google Shape;199;p18"/>
          <p:cNvSpPr txBox="1"/>
          <p:nvPr/>
        </p:nvSpPr>
        <p:spPr>
          <a:xfrm>
            <a:off x="3924300" y="29718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0" name="Google Shape;20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0600" y="3276600"/>
            <a:ext cx="9677400" cy="2036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9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13</a:t>
            </a:fld>
            <a:endParaRPr/>
          </a:p>
        </p:txBody>
      </p:sp>
      <p:sp>
        <p:nvSpPr>
          <p:cNvPr id="206" name="Google Shape;206;p19"/>
          <p:cNvSpPr txBox="1">
            <a:spLocks noGrp="1"/>
          </p:cNvSpPr>
          <p:nvPr>
            <p:ph type="title"/>
          </p:nvPr>
        </p:nvSpPr>
        <p:spPr>
          <a:xfrm>
            <a:off x="2209800" y="152400"/>
            <a:ext cx="7772400" cy="609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000"/>
            </a:pPr>
            <a:r>
              <a:rPr lang="en-US" sz="4000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Special Symbols</a:t>
            </a:r>
            <a:endParaRPr/>
          </a:p>
        </p:txBody>
      </p:sp>
      <p:sp>
        <p:nvSpPr>
          <p:cNvPr id="207" name="Google Shape;207;p19"/>
          <p:cNvSpPr txBox="1"/>
          <p:nvPr/>
        </p:nvSpPr>
        <p:spPr>
          <a:xfrm>
            <a:off x="1524000" y="25146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8" name="Google Shape;20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52600" y="1524000"/>
            <a:ext cx="8686800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14</a:t>
            </a:fld>
            <a:endParaRPr/>
          </a:p>
        </p:txBody>
      </p:sp>
      <p:sp>
        <p:nvSpPr>
          <p:cNvPr id="214" name="Google Shape;214;p20"/>
          <p:cNvSpPr txBox="1"/>
          <p:nvPr/>
        </p:nvSpPr>
        <p:spPr>
          <a:xfrm>
            <a:off x="1905000" y="3962400"/>
            <a:ext cx="8305800" cy="23622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215" name="Google Shape;215;p20"/>
          <p:cNvSpPr txBox="1">
            <a:spLocks noGrp="1"/>
          </p:cNvSpPr>
          <p:nvPr>
            <p:ph type="title"/>
          </p:nvPr>
        </p:nvSpPr>
        <p:spPr>
          <a:xfrm>
            <a:off x="2209800" y="2857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  … }</a:t>
            </a:r>
            <a:endParaRPr/>
          </a:p>
        </p:txBody>
      </p:sp>
      <p:sp>
        <p:nvSpPr>
          <p:cNvPr id="216" name="Google Shape;216;p20"/>
          <p:cNvSpPr txBox="1"/>
          <p:nvPr/>
        </p:nvSpPr>
        <p:spPr>
          <a:xfrm>
            <a:off x="5791200" y="4419601"/>
            <a:ext cx="3810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20"/>
          <p:cNvSpPr txBox="1"/>
          <p:nvPr/>
        </p:nvSpPr>
        <p:spPr>
          <a:xfrm>
            <a:off x="9372600" y="4724401"/>
            <a:ext cx="3810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" name="Google Shape;218;p20"/>
          <p:cNvSpPr txBox="1"/>
          <p:nvPr/>
        </p:nvSpPr>
        <p:spPr>
          <a:xfrm>
            <a:off x="2286000" y="5486401"/>
            <a:ext cx="3810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20"/>
          <p:cNvSpPr txBox="1"/>
          <p:nvPr/>
        </p:nvSpPr>
        <p:spPr>
          <a:xfrm>
            <a:off x="1905000" y="5867401"/>
            <a:ext cx="3810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1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15</a:t>
            </a:fld>
            <a:endParaRPr/>
          </a:p>
        </p:txBody>
      </p:sp>
      <p:sp>
        <p:nvSpPr>
          <p:cNvPr id="225" name="Google Shape;225;p21"/>
          <p:cNvSpPr txBox="1"/>
          <p:nvPr/>
        </p:nvSpPr>
        <p:spPr>
          <a:xfrm>
            <a:off x="1905000" y="3962400"/>
            <a:ext cx="8305800" cy="23622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/>
          </p:nvPr>
        </p:nvSpPr>
        <p:spPr>
          <a:xfrm>
            <a:off x="2209800" y="2857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  …  )</a:t>
            </a:r>
            <a:endParaRPr/>
          </a:p>
        </p:txBody>
      </p:sp>
      <p:sp>
        <p:nvSpPr>
          <p:cNvPr id="227" name="Google Shape;227;p21"/>
          <p:cNvSpPr txBox="1"/>
          <p:nvPr/>
        </p:nvSpPr>
        <p:spPr>
          <a:xfrm>
            <a:off x="6629400" y="4724401"/>
            <a:ext cx="1524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8" name="Google Shape;228;p21"/>
          <p:cNvSpPr txBox="1"/>
          <p:nvPr/>
        </p:nvSpPr>
        <p:spPr>
          <a:xfrm>
            <a:off x="9144000" y="4724401"/>
            <a:ext cx="1524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p21"/>
          <p:cNvSpPr txBox="1"/>
          <p:nvPr/>
        </p:nvSpPr>
        <p:spPr>
          <a:xfrm>
            <a:off x="6019800" y="5105401"/>
            <a:ext cx="1524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0" name="Google Shape;230;p21"/>
          <p:cNvSpPr txBox="1"/>
          <p:nvPr/>
        </p:nvSpPr>
        <p:spPr>
          <a:xfrm>
            <a:off x="9525000" y="5105401"/>
            <a:ext cx="1524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16</a:t>
            </a:fld>
            <a:endParaRPr/>
          </a:p>
        </p:txBody>
      </p:sp>
      <p:sp>
        <p:nvSpPr>
          <p:cNvPr id="236" name="Google Shape;236;p22"/>
          <p:cNvSpPr txBox="1"/>
          <p:nvPr/>
        </p:nvSpPr>
        <p:spPr>
          <a:xfrm>
            <a:off x="1905000" y="3962400"/>
            <a:ext cx="8305800" cy="23622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title"/>
          </p:nvPr>
        </p:nvSpPr>
        <p:spPr>
          <a:xfrm>
            <a:off x="2209800" y="2857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;</a:t>
            </a:r>
            <a:endParaRPr/>
          </a:p>
        </p:txBody>
      </p:sp>
      <p:sp>
        <p:nvSpPr>
          <p:cNvPr id="238" name="Google Shape;238;p22"/>
          <p:cNvSpPr txBox="1"/>
          <p:nvPr/>
        </p:nvSpPr>
        <p:spPr>
          <a:xfrm>
            <a:off x="9601200" y="5105401"/>
            <a:ext cx="3048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17</a:t>
            </a:fld>
            <a:endParaRPr/>
          </a:p>
        </p:txBody>
      </p:sp>
      <p:sp>
        <p:nvSpPr>
          <p:cNvPr id="244" name="Google Shape;244;p23"/>
          <p:cNvSpPr txBox="1"/>
          <p:nvPr/>
        </p:nvSpPr>
        <p:spPr>
          <a:xfrm>
            <a:off x="1905000" y="3962400"/>
            <a:ext cx="8305800" cy="23622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2209800" y="2857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// …</a:t>
            </a:r>
            <a:endParaRPr/>
          </a:p>
        </p:txBody>
      </p:sp>
      <p:sp>
        <p:nvSpPr>
          <p:cNvPr id="246" name="Google Shape;246;p23"/>
          <p:cNvSpPr txBox="1"/>
          <p:nvPr/>
        </p:nvSpPr>
        <p:spPr>
          <a:xfrm>
            <a:off x="1981200" y="4038601"/>
            <a:ext cx="4572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4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18</a:t>
            </a:fld>
            <a:endParaRPr/>
          </a:p>
        </p:txBody>
      </p:sp>
      <p:sp>
        <p:nvSpPr>
          <p:cNvPr id="252" name="Google Shape;252;p24"/>
          <p:cNvSpPr txBox="1"/>
          <p:nvPr/>
        </p:nvSpPr>
        <p:spPr>
          <a:xfrm>
            <a:off x="1905000" y="3962400"/>
            <a:ext cx="8305800" cy="23622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253" name="Google Shape;253;p24"/>
          <p:cNvSpPr txBox="1">
            <a:spLocks noGrp="1"/>
          </p:cNvSpPr>
          <p:nvPr>
            <p:ph type="title"/>
          </p:nvPr>
        </p:nvSpPr>
        <p:spPr>
          <a:xfrm>
            <a:off x="2209800" y="2857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 … "</a:t>
            </a:r>
            <a:endParaRPr/>
          </a:p>
        </p:txBody>
      </p:sp>
      <p:sp>
        <p:nvSpPr>
          <p:cNvPr id="254" name="Google Shape;254;p24"/>
          <p:cNvSpPr txBox="1"/>
          <p:nvPr/>
        </p:nvSpPr>
        <p:spPr>
          <a:xfrm>
            <a:off x="6172200" y="5105401"/>
            <a:ext cx="2286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5" name="Google Shape;255;p24"/>
          <p:cNvSpPr txBox="1"/>
          <p:nvPr/>
        </p:nvSpPr>
        <p:spPr>
          <a:xfrm>
            <a:off x="9296400" y="5105401"/>
            <a:ext cx="2286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19</a:t>
            </a:fld>
            <a:endParaRPr/>
          </a:p>
        </p:txBody>
      </p:sp>
      <p:sp>
        <p:nvSpPr>
          <p:cNvPr id="261" name="Google Shape;261;p25"/>
          <p:cNvSpPr txBox="1">
            <a:spLocks noGrp="1"/>
          </p:cNvSpPr>
          <p:nvPr>
            <p:ph type="title"/>
          </p:nvPr>
        </p:nvSpPr>
        <p:spPr>
          <a:xfrm>
            <a:off x="2209800" y="0"/>
            <a:ext cx="7772400" cy="14287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Programming Style and Documentation</a:t>
            </a:r>
            <a:endParaRPr/>
          </a:p>
        </p:txBody>
      </p:sp>
      <p:sp>
        <p:nvSpPr>
          <p:cNvPr id="262" name="Google Shape;262;p25"/>
          <p:cNvSpPr txBox="1">
            <a:spLocks noGrp="1"/>
          </p:cNvSpPr>
          <p:nvPr>
            <p:ph idx="1"/>
          </p:nvPr>
        </p:nvSpPr>
        <p:spPr>
          <a:xfrm>
            <a:off x="1905000" y="1657350"/>
            <a:ext cx="7789862" cy="352901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342900" indent="-342900" algn="just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2700"/>
              <a:buFont typeface="Arial"/>
              <a:buChar char="●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Appropriate Comments</a:t>
            </a:r>
            <a:endParaRPr/>
          </a:p>
          <a:p>
            <a:pPr marL="342900" indent="-342900" algn="just">
              <a:lnSpc>
                <a:spcPct val="100000"/>
              </a:lnSpc>
              <a:spcBef>
                <a:spcPts val="720"/>
              </a:spcBef>
              <a:buClr>
                <a:schemeClr val="dk2"/>
              </a:buClr>
              <a:buSzPts val="2700"/>
              <a:buFont typeface="Arial"/>
              <a:buChar char="●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Naming Conventions</a:t>
            </a:r>
            <a:endParaRPr/>
          </a:p>
          <a:p>
            <a:pPr marL="342900" indent="-342900" algn="just">
              <a:lnSpc>
                <a:spcPct val="100000"/>
              </a:lnSpc>
              <a:spcBef>
                <a:spcPts val="720"/>
              </a:spcBef>
              <a:buClr>
                <a:schemeClr val="dk2"/>
              </a:buClr>
              <a:buSzPts val="2700"/>
              <a:buFont typeface="Arial"/>
              <a:buChar char="●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Proper Indentation and Spacing Lines</a:t>
            </a:r>
            <a:endParaRPr/>
          </a:p>
          <a:p>
            <a:pPr marL="342900" indent="-342900" algn="just">
              <a:lnSpc>
                <a:spcPct val="100000"/>
              </a:lnSpc>
              <a:spcBef>
                <a:spcPts val="720"/>
              </a:spcBef>
              <a:buClr>
                <a:schemeClr val="dk2"/>
              </a:buClr>
              <a:buSzPts val="2700"/>
              <a:buFont typeface="Arial"/>
              <a:buChar char="●"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 Styles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Video 17" descr="People Discussing">
            <a:extLst>
              <a:ext uri="{FF2B5EF4-FFF2-40B4-BE49-F238E27FC236}">
                <a16:creationId xmlns:a16="http://schemas.microsoft.com/office/drawing/2014/main" id="{17B0B903-8BE3-40DE-C898-7BDF594DF3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59" r="1" b="1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3A09311-DF5A-E262-B979-68EE490883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516" y="1247140"/>
            <a:ext cx="4650160" cy="34508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>
                <a:solidFill>
                  <a:srgbClr val="FFFFFF"/>
                </a:solidFill>
              </a:rPr>
              <a:t>03</a:t>
            </a:r>
            <a:br>
              <a:rPr lang="en-US" sz="5600">
                <a:solidFill>
                  <a:srgbClr val="FFFFFF"/>
                </a:solidFill>
              </a:rPr>
            </a:br>
            <a:br>
              <a:rPr lang="en-US" sz="5600">
                <a:solidFill>
                  <a:srgbClr val="FFFFFF"/>
                </a:solidFill>
              </a:rPr>
            </a:br>
            <a:r>
              <a:rPr lang="en-US" sz="5600">
                <a:solidFill>
                  <a:srgbClr val="FFFFFF"/>
                </a:solidFill>
              </a:rPr>
              <a:t>JAVA Introduction</a:t>
            </a:r>
            <a:endParaRPr lang="en-IN" sz="5600">
              <a:solidFill>
                <a:srgbClr val="FFFFFF"/>
              </a:solidFill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DCF92AF-2E18-5227-B2A2-4BAF37D418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515" y="4818126"/>
            <a:ext cx="4959807" cy="126898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BEGIN</a:t>
            </a:r>
            <a:endParaRPr lang="en-IN">
              <a:solidFill>
                <a:srgbClr val="FFFFFF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951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6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20</a:t>
            </a:fld>
            <a:endParaRPr/>
          </a:p>
        </p:txBody>
      </p:sp>
      <p:sp>
        <p:nvSpPr>
          <p:cNvPr id="268" name="Google Shape;268;p26"/>
          <p:cNvSpPr txBox="1">
            <a:spLocks noGrp="1"/>
          </p:cNvSpPr>
          <p:nvPr>
            <p:ph type="title"/>
          </p:nvPr>
        </p:nvSpPr>
        <p:spPr>
          <a:xfrm>
            <a:off x="2209800" y="0"/>
            <a:ext cx="7772400" cy="14287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Appropriate Comments</a:t>
            </a:r>
            <a:endParaRPr/>
          </a:p>
        </p:txBody>
      </p:sp>
      <p:sp>
        <p:nvSpPr>
          <p:cNvPr id="269" name="Google Shape;269;p26"/>
          <p:cNvSpPr txBox="1">
            <a:spLocks noGrp="1"/>
          </p:cNvSpPr>
          <p:nvPr>
            <p:ph idx="1"/>
          </p:nvPr>
        </p:nvSpPr>
        <p:spPr>
          <a:xfrm>
            <a:off x="1752600" y="1600200"/>
            <a:ext cx="8534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0" indent="0">
              <a:lnSpc>
                <a:spcPct val="90000"/>
              </a:lnSpc>
              <a:spcBef>
                <a:spcPts val="0"/>
              </a:spcBef>
              <a:buSzPts val="2400"/>
              <a:buNone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Include a summary at the beginning of the program to explain what the program does, its key features, its supporting data structures, and any unique techniques it uses. </a:t>
            </a:r>
            <a:endParaRPr/>
          </a:p>
          <a:p>
            <a:pPr marL="0" indent="0" algn="just">
              <a:lnSpc>
                <a:spcPct val="90000"/>
              </a:lnSpc>
              <a:spcBef>
                <a:spcPts val="640"/>
              </a:spcBef>
              <a:buSzPts val="2400"/>
              <a:buNone/>
            </a:pP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90000"/>
              </a:lnSpc>
              <a:spcBef>
                <a:spcPts val="640"/>
              </a:spcBef>
              <a:buSzPts val="2400"/>
              <a:buNone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Include your name, class section, instructor, date, and a brief description at the beginning of the program.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21</a:t>
            </a:fld>
            <a:endParaRPr/>
          </a:p>
        </p:txBody>
      </p:sp>
      <p:sp>
        <p:nvSpPr>
          <p:cNvPr id="275" name="Google Shape;275;p27"/>
          <p:cNvSpPr txBox="1">
            <a:spLocks noGrp="1"/>
          </p:cNvSpPr>
          <p:nvPr>
            <p:ph type="title"/>
          </p:nvPr>
        </p:nvSpPr>
        <p:spPr>
          <a:xfrm>
            <a:off x="2209800" y="0"/>
            <a:ext cx="7772400" cy="14287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Naming Conventions</a:t>
            </a:r>
            <a:endParaRPr/>
          </a:p>
        </p:txBody>
      </p:sp>
      <p:sp>
        <p:nvSpPr>
          <p:cNvPr id="276" name="Google Shape;276;p27"/>
          <p:cNvSpPr txBox="1">
            <a:spLocks noGrp="1"/>
          </p:cNvSpPr>
          <p:nvPr>
            <p:ph idx="1"/>
          </p:nvPr>
        </p:nvSpPr>
        <p:spPr>
          <a:xfrm>
            <a:off x="2209800" y="1371600"/>
            <a:ext cx="76962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342900" indent="-342900" algn="just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2400"/>
              <a:buFont typeface="Arial"/>
              <a:buChar char="●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Choose meaningful and descriptive names.</a:t>
            </a:r>
            <a:endParaRPr/>
          </a:p>
          <a:p>
            <a:pPr marL="342900" indent="-342900" algn="just">
              <a:lnSpc>
                <a:spcPct val="100000"/>
              </a:lnSpc>
              <a:spcBef>
                <a:spcPts val="640"/>
              </a:spcBef>
              <a:buClr>
                <a:schemeClr val="dk2"/>
              </a:buClr>
              <a:buSzPts val="2400"/>
              <a:buFont typeface="Arial"/>
              <a:buChar char="●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 names:</a:t>
            </a:r>
            <a:r>
              <a:rPr lang="en-US" sz="3200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 </a:t>
            </a:r>
            <a:endParaRPr/>
          </a:p>
          <a:p>
            <a:pPr marL="742950" lvl="1" indent="-285750">
              <a:lnSpc>
                <a:spcPct val="10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Times New Roman"/>
              <a:buChar char="–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Capitalize the first letter of each word in the name.  For example, the class name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ComputeExpression</a:t>
            </a: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800"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marL="342900" indent="-209550">
              <a:spcBef>
                <a:spcPts val="560"/>
              </a:spcBef>
              <a:buSzPts val="2100"/>
              <a:buNone/>
            </a:pPr>
            <a:endParaRPr sz="2800"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22</a:t>
            </a:fld>
            <a:endParaRPr/>
          </a:p>
        </p:txBody>
      </p:sp>
      <p:sp>
        <p:nvSpPr>
          <p:cNvPr id="282" name="Google Shape;282;p28"/>
          <p:cNvSpPr txBox="1">
            <a:spLocks noGrp="1"/>
          </p:cNvSpPr>
          <p:nvPr>
            <p:ph type="title"/>
          </p:nvPr>
        </p:nvSpPr>
        <p:spPr>
          <a:xfrm>
            <a:off x="2209800" y="0"/>
            <a:ext cx="7772400" cy="14287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000"/>
            </a:pPr>
            <a:r>
              <a:rPr lang="en-US" sz="4000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Proper Indentation and Spacing</a:t>
            </a:r>
            <a:endParaRPr/>
          </a:p>
        </p:txBody>
      </p:sp>
      <p:sp>
        <p:nvSpPr>
          <p:cNvPr id="283" name="Google Shape;283;p28"/>
          <p:cNvSpPr txBox="1">
            <a:spLocks noGrp="1"/>
          </p:cNvSpPr>
          <p:nvPr>
            <p:ph idx="1"/>
          </p:nvPr>
        </p:nvSpPr>
        <p:spPr>
          <a:xfrm>
            <a:off x="2209800" y="1371600"/>
            <a:ext cx="7924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342900" indent="-342900" algn="just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2400"/>
              <a:buFont typeface="Arial"/>
              <a:buChar char="●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Indentation</a:t>
            </a:r>
            <a:endParaRPr sz="3200"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marL="742950" lvl="1" indent="-285750">
              <a:lnSpc>
                <a:spcPct val="10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Times New Roman"/>
              <a:buChar char="–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Indent two spaces.</a:t>
            </a:r>
            <a:endParaRPr sz="2800"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marL="342900" indent="-190500" algn="just">
              <a:lnSpc>
                <a:spcPct val="100000"/>
              </a:lnSpc>
              <a:spcBef>
                <a:spcPts val="640"/>
              </a:spcBef>
              <a:buClr>
                <a:schemeClr val="dk2"/>
              </a:buClr>
              <a:buSzPts val="2400"/>
              <a:buNone/>
            </a:pPr>
            <a:endParaRPr sz="3200"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marL="342900" indent="-342900" algn="just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2400"/>
              <a:buFont typeface="Arial"/>
              <a:buChar char="●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Spacing </a:t>
            </a:r>
            <a:endParaRPr/>
          </a:p>
          <a:p>
            <a:pPr marL="742950" lvl="1" indent="-285750">
              <a:lnSpc>
                <a:spcPct val="10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Times New Roman"/>
              <a:buChar char="–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blank line to separate segments of the code.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9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23</a:t>
            </a:fld>
            <a:endParaRPr/>
          </a:p>
        </p:txBody>
      </p:sp>
      <p:sp>
        <p:nvSpPr>
          <p:cNvPr id="289" name="Google Shape;289;p29"/>
          <p:cNvSpPr txBox="1">
            <a:spLocks noGrp="1"/>
          </p:cNvSpPr>
          <p:nvPr>
            <p:ph type="title"/>
          </p:nvPr>
        </p:nvSpPr>
        <p:spPr>
          <a:xfrm>
            <a:off x="2209800" y="0"/>
            <a:ext cx="7772400" cy="14287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000"/>
            </a:pPr>
            <a:r>
              <a:rPr lang="en-US" sz="4000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 Styles</a:t>
            </a:r>
            <a:endParaRPr/>
          </a:p>
        </p:txBody>
      </p:sp>
      <p:sp>
        <p:nvSpPr>
          <p:cNvPr id="290" name="Google Shape;290;p29"/>
          <p:cNvSpPr txBox="1">
            <a:spLocks noGrp="1"/>
          </p:cNvSpPr>
          <p:nvPr>
            <p:ph idx="1"/>
          </p:nvPr>
        </p:nvSpPr>
        <p:spPr>
          <a:xfrm>
            <a:off x="2209800" y="12954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342900" indent="-342900" algn="just">
              <a:lnSpc>
                <a:spcPct val="100000"/>
              </a:lnSpc>
              <a:spcBef>
                <a:spcPts val="0"/>
              </a:spcBef>
              <a:buSzPts val="2400"/>
              <a:buNone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end-of-line style for braces.</a:t>
            </a:r>
            <a:endParaRPr sz="3200"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marL="342900" indent="-190500">
              <a:spcBef>
                <a:spcPts val="640"/>
              </a:spcBef>
              <a:buSzPts val="2400"/>
              <a:buNone/>
            </a:pPr>
            <a:endParaRPr sz="3200"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291" name="Google Shape;291;p29"/>
          <p:cNvSpPr txBox="1"/>
          <p:nvPr/>
        </p:nvSpPr>
        <p:spPr>
          <a:xfrm>
            <a:off x="1524000" y="2362201"/>
            <a:ext cx="9144000" cy="579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  <a:buSzPts val="800"/>
            </a:pPr>
            <a:r>
              <a:rPr lang="en-US" sz="800" u="sng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 </a:t>
            </a:r>
            <a:endParaRPr/>
          </a:p>
          <a:p>
            <a:endParaRPr sz="800" u="sng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pic>
        <p:nvPicPr>
          <p:cNvPr id="292" name="Google Shape;29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81200" y="2362200"/>
            <a:ext cx="8229600" cy="3776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0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24</a:t>
            </a:fld>
            <a:endParaRPr/>
          </a:p>
        </p:txBody>
      </p:sp>
      <p:sp>
        <p:nvSpPr>
          <p:cNvPr id="298" name="Google Shape;298;p30"/>
          <p:cNvSpPr txBox="1">
            <a:spLocks noGrp="1"/>
          </p:cNvSpPr>
          <p:nvPr>
            <p:ph type="title"/>
          </p:nvPr>
        </p:nvSpPr>
        <p:spPr>
          <a:xfrm>
            <a:off x="2209800" y="0"/>
            <a:ext cx="7772400" cy="14287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Programming Errors</a:t>
            </a:r>
            <a:endParaRPr/>
          </a:p>
        </p:txBody>
      </p:sp>
      <p:sp>
        <p:nvSpPr>
          <p:cNvPr id="299" name="Google Shape;299;p30"/>
          <p:cNvSpPr txBox="1">
            <a:spLocks noGrp="1"/>
          </p:cNvSpPr>
          <p:nvPr>
            <p:ph idx="1"/>
          </p:nvPr>
        </p:nvSpPr>
        <p:spPr>
          <a:xfrm>
            <a:off x="2209800" y="1371600"/>
            <a:ext cx="7696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342900" indent="-342900" algn="just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2400"/>
              <a:buFont typeface="Arial"/>
              <a:buChar char="●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Syntax Errors</a:t>
            </a:r>
            <a:endParaRPr/>
          </a:p>
          <a:p>
            <a:pPr marL="742950" lvl="1" indent="-285750" algn="just">
              <a:lnSpc>
                <a:spcPct val="10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Times New Roman"/>
              <a:buChar char="–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Detected by the compiler</a:t>
            </a:r>
            <a:endParaRPr/>
          </a:p>
          <a:p>
            <a:pPr marL="342900" indent="-342900" algn="just">
              <a:lnSpc>
                <a:spcPct val="100000"/>
              </a:lnSpc>
              <a:spcBef>
                <a:spcPts val="640"/>
              </a:spcBef>
              <a:buClr>
                <a:schemeClr val="dk2"/>
              </a:buClr>
              <a:buSzPts val="2400"/>
              <a:buFont typeface="Arial"/>
              <a:buChar char="●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Runtime Errors</a:t>
            </a:r>
            <a:endParaRPr/>
          </a:p>
          <a:p>
            <a:pPr marL="742950" lvl="1" indent="-285750" algn="just">
              <a:lnSpc>
                <a:spcPct val="10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Times New Roman"/>
              <a:buChar char="–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Causes the program to abort</a:t>
            </a:r>
            <a:endParaRPr/>
          </a:p>
          <a:p>
            <a:pPr marL="342900" indent="-342900" algn="just">
              <a:lnSpc>
                <a:spcPct val="100000"/>
              </a:lnSpc>
              <a:spcBef>
                <a:spcPts val="640"/>
              </a:spcBef>
              <a:buClr>
                <a:schemeClr val="dk2"/>
              </a:buClr>
              <a:buSzPts val="2400"/>
              <a:buFont typeface="Arial"/>
              <a:buChar char="●"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Logic Errors</a:t>
            </a:r>
            <a:endParaRPr/>
          </a:p>
          <a:p>
            <a:pPr marL="742950" lvl="1" indent="-285750" algn="just">
              <a:lnSpc>
                <a:spcPct val="100000"/>
              </a:lnSpc>
              <a:spcBef>
                <a:spcPts val="560"/>
              </a:spcBef>
              <a:buClr>
                <a:schemeClr val="dk1"/>
              </a:buClr>
              <a:buSzPts val="2800"/>
              <a:buFont typeface="Times New Roman"/>
              <a:buChar char="–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Produces incorrect result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1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25</a:t>
            </a:fld>
            <a:endParaRPr/>
          </a:p>
        </p:txBody>
      </p:sp>
      <p:sp>
        <p:nvSpPr>
          <p:cNvPr id="305" name="Google Shape;305;p31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Syntax Errors</a:t>
            </a:r>
            <a:endParaRPr/>
          </a:p>
        </p:txBody>
      </p:sp>
      <p:sp>
        <p:nvSpPr>
          <p:cNvPr id="306" name="Google Shape;306;p31"/>
          <p:cNvSpPr txBox="1">
            <a:spLocks noGrp="1"/>
          </p:cNvSpPr>
          <p:nvPr>
            <p:ph idx="1"/>
          </p:nvPr>
        </p:nvSpPr>
        <p:spPr>
          <a:xfrm>
            <a:off x="1828800" y="1143000"/>
            <a:ext cx="8458200" cy="2209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342900" indent="-342900">
              <a:lnSpc>
                <a:spcPct val="80000"/>
              </a:lnSpc>
              <a:spcBef>
                <a:spcPts val="480"/>
              </a:spcBef>
              <a:buSzPts val="1800"/>
              <a:buNone/>
            </a:pPr>
            <a:r>
              <a:rPr lang="en-US" sz="2400" b="1">
                <a:solidFill>
                  <a:srgbClr val="00008B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en-US" sz="2400" b="1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1">
                <a:solidFill>
                  <a:srgbClr val="00008B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2400" b="1">
                <a:latin typeface="Courier New"/>
                <a:ea typeface="Courier New"/>
                <a:cs typeface="Courier New"/>
                <a:sym typeface="Courier New"/>
              </a:rPr>
              <a:t> ShowSyntaxErrors {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-342900">
              <a:lnSpc>
                <a:spcPct val="80000"/>
              </a:lnSpc>
              <a:spcBef>
                <a:spcPts val="480"/>
              </a:spcBef>
              <a:buSzPts val="1800"/>
              <a:buNone/>
            </a:pPr>
            <a:r>
              <a:rPr lang="en-US" sz="2400" b="1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2400" b="1">
                <a:solidFill>
                  <a:srgbClr val="8B0000"/>
                </a:solidFill>
                <a:latin typeface="Courier New"/>
                <a:ea typeface="Courier New"/>
                <a:cs typeface="Courier New"/>
                <a:sym typeface="Courier New"/>
              </a:rPr>
              <a:t>// This code has syntax error by purpose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-342900">
              <a:lnSpc>
                <a:spcPct val="80000"/>
              </a:lnSpc>
              <a:spcBef>
                <a:spcPts val="480"/>
              </a:spcBef>
              <a:buSzPts val="1800"/>
              <a:buNone/>
            </a:pPr>
            <a:r>
              <a:rPr lang="en-US" sz="2400" b="1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2400" b="1">
                <a:solidFill>
                  <a:srgbClr val="00008B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en-US" sz="2400" b="1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1">
                <a:solidFill>
                  <a:srgbClr val="00008B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lang="en-US" sz="2400" b="1">
                <a:latin typeface="Courier New"/>
                <a:ea typeface="Courier New"/>
                <a:cs typeface="Courier New"/>
                <a:sym typeface="Courier New"/>
              </a:rPr>
              <a:t> main(String[] args) {</a:t>
            </a:r>
            <a:endParaRPr sz="24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-342900">
              <a:lnSpc>
                <a:spcPct val="80000"/>
              </a:lnSpc>
              <a:spcBef>
                <a:spcPts val="480"/>
              </a:spcBef>
              <a:buSzPts val="1800"/>
              <a:buNone/>
            </a:pPr>
            <a:r>
              <a:rPr lang="en-US" sz="2400" b="1">
                <a:latin typeface="Courier New"/>
                <a:ea typeface="Courier New"/>
                <a:cs typeface="Courier New"/>
                <a:sym typeface="Courier New"/>
              </a:rPr>
              <a:t>    System.out.println(</a:t>
            </a:r>
            <a:r>
              <a:rPr lang="en-US" sz="2400" b="1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"Welcome to Java);</a:t>
            </a:r>
            <a:endParaRPr sz="2400" b="1">
              <a:solidFill>
                <a:srgbClr val="008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-342900">
              <a:lnSpc>
                <a:spcPct val="80000"/>
              </a:lnSpc>
              <a:spcBef>
                <a:spcPts val="480"/>
              </a:spcBef>
              <a:buSzPts val="1800"/>
              <a:buNone/>
            </a:pPr>
            <a:r>
              <a:rPr lang="en-US" sz="2400" b="1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2400" b="1">
              <a:solidFill>
                <a:srgbClr val="008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-342900">
              <a:lnSpc>
                <a:spcPct val="80000"/>
              </a:lnSpc>
              <a:spcBef>
                <a:spcPts val="480"/>
              </a:spcBef>
              <a:buSzPts val="1100"/>
              <a:buNone/>
            </a:pPr>
            <a:endParaRPr sz="3000"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2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26</a:t>
            </a:fld>
            <a:endParaRPr/>
          </a:p>
        </p:txBody>
      </p:sp>
      <p:sp>
        <p:nvSpPr>
          <p:cNvPr id="312" name="Google Shape;312;p32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Runtime Errors</a:t>
            </a:r>
            <a:endParaRPr/>
          </a:p>
        </p:txBody>
      </p:sp>
      <p:sp>
        <p:nvSpPr>
          <p:cNvPr id="313" name="Google Shape;313;p32"/>
          <p:cNvSpPr txBox="1">
            <a:spLocks noGrp="1"/>
          </p:cNvSpPr>
          <p:nvPr>
            <p:ph idx="1"/>
          </p:nvPr>
        </p:nvSpPr>
        <p:spPr>
          <a:xfrm>
            <a:off x="1905000" y="1295400"/>
            <a:ext cx="8305800" cy="2938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342900" indent="-342900" algn="just">
              <a:lnSpc>
                <a:spcPct val="90000"/>
              </a:lnSpc>
              <a:spcBef>
                <a:spcPts val="480"/>
              </a:spcBef>
              <a:buSzPts val="1800"/>
              <a:buNone/>
            </a:pPr>
            <a:r>
              <a:rPr lang="en-US" sz="2400" b="1" dirty="0">
                <a:solidFill>
                  <a:srgbClr val="8B0000"/>
                </a:solidFill>
                <a:latin typeface="Courier New"/>
                <a:ea typeface="Courier New"/>
                <a:cs typeface="Courier New"/>
                <a:sym typeface="Courier New"/>
              </a:rPr>
              <a:t>// Program contains runtime errors</a:t>
            </a:r>
            <a:endParaRPr sz="24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-342900" algn="just">
              <a:lnSpc>
                <a:spcPct val="90000"/>
              </a:lnSpc>
              <a:spcBef>
                <a:spcPts val="480"/>
              </a:spcBef>
              <a:buSzPts val="1800"/>
              <a:buNone/>
            </a:pPr>
            <a:r>
              <a:rPr lang="en-US" sz="2400" b="1" dirty="0">
                <a:solidFill>
                  <a:srgbClr val="00008B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1" dirty="0">
                <a:solidFill>
                  <a:srgbClr val="00008B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1" dirty="0" err="1">
                <a:latin typeface="Courier New"/>
                <a:ea typeface="Courier New"/>
                <a:cs typeface="Courier New"/>
                <a:sym typeface="Courier New"/>
              </a:rPr>
              <a:t>ShowRuntimeErrors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24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-342900" algn="just">
              <a:lnSpc>
                <a:spcPct val="90000"/>
              </a:lnSpc>
              <a:spcBef>
                <a:spcPts val="480"/>
              </a:spcBef>
              <a:buSzPts val="1800"/>
              <a:buNone/>
            </a:pP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2400" b="1" dirty="0">
                <a:solidFill>
                  <a:srgbClr val="00008B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1" dirty="0">
                <a:solidFill>
                  <a:srgbClr val="00008B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1" dirty="0">
                <a:solidFill>
                  <a:srgbClr val="00008B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main(String[] </a:t>
            </a:r>
            <a:r>
              <a:rPr lang="en-US" sz="2400" b="1" dirty="0" err="1"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24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-342900" algn="just">
              <a:lnSpc>
                <a:spcPct val="90000"/>
              </a:lnSpc>
              <a:spcBef>
                <a:spcPts val="480"/>
              </a:spcBef>
              <a:buSzPts val="1800"/>
              <a:buNone/>
            </a:pP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2400" b="1" dirty="0" err="1">
                <a:latin typeface="Courier New"/>
                <a:ea typeface="Courier New"/>
                <a:cs typeface="Courier New"/>
                <a:sym typeface="Courier New"/>
              </a:rPr>
              <a:t>System.out.println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400" b="1" dirty="0">
                <a:solidFill>
                  <a:srgbClr val="00808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/ </a:t>
            </a:r>
            <a:r>
              <a:rPr lang="en-US" sz="2400" b="1" dirty="0">
                <a:solidFill>
                  <a:srgbClr val="00808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24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-342900" algn="just">
              <a:lnSpc>
                <a:spcPct val="90000"/>
              </a:lnSpc>
              <a:spcBef>
                <a:spcPts val="480"/>
              </a:spcBef>
              <a:buSzPts val="1800"/>
              <a:buNone/>
            </a:pP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24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indent="-342900" algn="just">
              <a:lnSpc>
                <a:spcPct val="90000"/>
              </a:lnSpc>
              <a:spcBef>
                <a:spcPts val="480"/>
              </a:spcBef>
              <a:buSzPts val="1100"/>
              <a:buNone/>
            </a:pPr>
            <a:r>
              <a:rPr lang="en-US" sz="2400" b="1" dirty="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4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3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27</a:t>
            </a:fld>
            <a:endParaRPr/>
          </a:p>
        </p:txBody>
      </p:sp>
      <p:sp>
        <p:nvSpPr>
          <p:cNvPr id="319" name="Google Shape;319;p33"/>
          <p:cNvSpPr txBox="1">
            <a:spLocks noGrp="1"/>
          </p:cNvSpPr>
          <p:nvPr>
            <p:ph type="title"/>
          </p:nvPr>
        </p:nvSpPr>
        <p:spPr>
          <a:xfrm>
            <a:off x="2209800" y="1524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Logic Errors</a:t>
            </a:r>
            <a:endParaRPr/>
          </a:p>
        </p:txBody>
      </p:sp>
      <p:sp>
        <p:nvSpPr>
          <p:cNvPr id="320" name="Google Shape;320;p33"/>
          <p:cNvSpPr txBox="1">
            <a:spLocks noGrp="1"/>
          </p:cNvSpPr>
          <p:nvPr>
            <p:ph idx="1"/>
          </p:nvPr>
        </p:nvSpPr>
        <p:spPr>
          <a:xfrm>
            <a:off x="1752600" y="1295400"/>
            <a:ext cx="90678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342900" indent="-342900">
              <a:lnSpc>
                <a:spcPct val="80000"/>
              </a:lnSpc>
              <a:spcBef>
                <a:spcPts val="0"/>
              </a:spcBef>
              <a:buSzPts val="1800"/>
              <a:buNone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</a:t>
            </a:r>
            <a:r>
              <a:rPr lang="en-US" sz="2400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ShowLogicErrors</a:t>
            </a: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dirty="0"/>
          </a:p>
          <a:p>
            <a:pPr marL="342900" indent="-342900">
              <a:lnSpc>
                <a:spcPct val="80000"/>
              </a:lnSpc>
              <a:spcBef>
                <a:spcPts val="480"/>
              </a:spcBef>
              <a:buSzPts val="1800"/>
              <a:buNone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</a:t>
            </a:r>
            <a:r>
              <a:rPr lang="en-US" sz="2400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dirty="0"/>
          </a:p>
          <a:p>
            <a:pPr marL="342900" indent="-342900">
              <a:lnSpc>
                <a:spcPct val="80000"/>
              </a:lnSpc>
              <a:spcBef>
                <a:spcPts val="480"/>
              </a:spcBef>
              <a:buSzPts val="1800"/>
              <a:buNone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2400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System.out.print</a:t>
            </a: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("Celsius 35 is "); </a:t>
            </a:r>
            <a:endParaRPr dirty="0"/>
          </a:p>
          <a:p>
            <a:pPr marL="342900" indent="-342900">
              <a:lnSpc>
                <a:spcPct val="80000"/>
              </a:lnSpc>
              <a:spcBef>
                <a:spcPts val="480"/>
              </a:spcBef>
              <a:buSzPts val="1800"/>
              <a:buNone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2400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System.out.print</a:t>
            </a: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("Fahrenheit ");</a:t>
            </a:r>
            <a:endParaRPr dirty="0"/>
          </a:p>
          <a:p>
            <a:pPr marL="342900" indent="-342900">
              <a:lnSpc>
                <a:spcPct val="80000"/>
              </a:lnSpc>
              <a:spcBef>
                <a:spcPts val="480"/>
              </a:spcBef>
              <a:buSzPts val="1800"/>
              <a:buNone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2400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System.out.println</a:t>
            </a: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((9 / 5) * 35 + 32);</a:t>
            </a:r>
            <a:endParaRPr dirty="0"/>
          </a:p>
          <a:p>
            <a:pPr marL="342900" indent="-342900">
              <a:lnSpc>
                <a:spcPct val="80000"/>
              </a:lnSpc>
              <a:spcBef>
                <a:spcPts val="480"/>
              </a:spcBef>
              <a:buSzPts val="1800"/>
              <a:buNone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dirty="0"/>
          </a:p>
          <a:p>
            <a:pPr marL="342900" indent="-342900">
              <a:lnSpc>
                <a:spcPct val="80000"/>
              </a:lnSpc>
              <a:spcBef>
                <a:spcPts val="480"/>
              </a:spcBef>
              <a:buSzPts val="1800"/>
              <a:buNone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4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28</a:t>
            </a:fld>
            <a:endParaRPr/>
          </a:p>
        </p:txBody>
      </p:sp>
      <p:sp>
        <p:nvSpPr>
          <p:cNvPr id="326" name="Google Shape;326;p34"/>
          <p:cNvSpPr txBox="1">
            <a:spLocks noGrp="1"/>
          </p:cNvSpPr>
          <p:nvPr>
            <p:ph type="title"/>
          </p:nvPr>
        </p:nvSpPr>
        <p:spPr>
          <a:xfrm>
            <a:off x="1828800" y="228600"/>
            <a:ext cx="8458200" cy="762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Implicit Import and Explicit Import</a:t>
            </a:r>
            <a:endParaRPr/>
          </a:p>
        </p:txBody>
      </p:sp>
      <p:sp>
        <p:nvSpPr>
          <p:cNvPr id="327" name="Google Shape;327;p34"/>
          <p:cNvSpPr txBox="1">
            <a:spLocks noGrp="1"/>
          </p:cNvSpPr>
          <p:nvPr>
            <p:ph idx="1"/>
          </p:nvPr>
        </p:nvSpPr>
        <p:spPr>
          <a:xfrm>
            <a:off x="1676400" y="1524000"/>
            <a:ext cx="8839200" cy="434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Pts val="1800"/>
              <a:buNone/>
            </a:pP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mport </a:t>
            </a:r>
            <a:r>
              <a:rPr lang="en-US" sz="24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java.util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.* ; //Implicit import</a:t>
            </a:r>
            <a:endParaRPr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SzPts val="2250"/>
              <a:buNone/>
            </a:pPr>
            <a:endParaRPr sz="3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00000"/>
              </a:lnSpc>
              <a:spcBef>
                <a:spcPts val="480"/>
              </a:spcBef>
              <a:buSzPts val="1800"/>
              <a:buNone/>
            </a:pPr>
            <a:r>
              <a:rPr lang="en-US" sz="2400" dirty="0"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mport </a:t>
            </a:r>
            <a:r>
              <a:rPr lang="en-US" sz="2400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java.util.JOptionPane</a:t>
            </a:r>
            <a:r>
              <a:rPr lang="en-US" sz="2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//Explicit import</a:t>
            </a:r>
            <a:endParaRPr dirty="0"/>
          </a:p>
          <a:p>
            <a:pPr marL="0" indent="0">
              <a:lnSpc>
                <a:spcPct val="100000"/>
              </a:lnSpc>
              <a:spcBef>
                <a:spcPts val="560"/>
              </a:spcBef>
              <a:buSzPts val="2100"/>
              <a:buNone/>
            </a:pPr>
            <a:endParaRPr sz="28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SzPts val="2250"/>
              <a:buNone/>
            </a:pPr>
            <a:endParaRPr sz="3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SzPts val="2250"/>
              <a:buNone/>
            </a:pPr>
            <a:r>
              <a:rPr lang="en-US" sz="3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performance difference</a:t>
            </a:r>
            <a:endParaRPr dirty="0"/>
          </a:p>
        </p:txBody>
      </p:sp>
      <p:sp>
        <p:nvSpPr>
          <p:cNvPr id="328" name="Google Shape;328;p34"/>
          <p:cNvSpPr txBox="1"/>
          <p:nvPr/>
        </p:nvSpPr>
        <p:spPr>
          <a:xfrm>
            <a:off x="5067300" y="2617787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29</a:t>
            </a:fld>
            <a:endParaRPr/>
          </a:p>
        </p:txBody>
      </p:sp>
      <p:sp>
        <p:nvSpPr>
          <p:cNvPr id="84" name="Google Shape;84;p7"/>
          <p:cNvSpPr txBox="1"/>
          <p:nvPr/>
        </p:nvSpPr>
        <p:spPr>
          <a:xfrm>
            <a:off x="4724400" y="19812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p7"/>
          <p:cNvSpPr txBox="1"/>
          <p:nvPr/>
        </p:nvSpPr>
        <p:spPr>
          <a:xfrm>
            <a:off x="4724400" y="12954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7"/>
          <p:cNvSpPr txBox="1"/>
          <p:nvPr/>
        </p:nvSpPr>
        <p:spPr>
          <a:xfrm>
            <a:off x="4181475" y="2790825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7" name="Google Shape;8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43200" y="1031876"/>
            <a:ext cx="7772400" cy="5487987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7"/>
          <p:cNvSpPr txBox="1">
            <a:spLocks noGrp="1"/>
          </p:cNvSpPr>
          <p:nvPr>
            <p:ph type="title"/>
          </p:nvPr>
        </p:nvSpPr>
        <p:spPr>
          <a:xfrm>
            <a:off x="5410200" y="152400"/>
            <a:ext cx="5105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3000"/>
            </a:pPr>
            <a:r>
              <a:rPr lang="en-US" sz="3000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Creating, Compiling, and Running Programs</a:t>
            </a:r>
            <a:endParaRPr/>
          </a:p>
        </p:txBody>
      </p:sp>
      <p:pic>
        <p:nvPicPr>
          <p:cNvPr id="89" name="Google Shape;89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76400" y="73025"/>
            <a:ext cx="3960812" cy="13636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47502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3</a:t>
            </a:fld>
            <a:endParaRPr/>
          </a:p>
        </p:txBody>
      </p:sp>
      <p:sp>
        <p:nvSpPr>
          <p:cNvPr id="105" name="Google Shape;105;p9"/>
          <p:cNvSpPr txBox="1"/>
          <p:nvPr/>
        </p:nvSpPr>
        <p:spPr>
          <a:xfrm>
            <a:off x="1981200" y="2362200"/>
            <a:ext cx="8305800" cy="2590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This program prints Welcome to Java! </a:t>
            </a:r>
            <a:endParaRPr sz="2400" dirty="0"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 dirty="0"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</a:t>
            </a:r>
            <a:r>
              <a:rPr lang="en-US" sz="2400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{ </a:t>
            </a:r>
            <a:endParaRPr dirty="0"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2400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System.out.println</a:t>
            </a: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("Welcome to Java!");</a:t>
            </a:r>
            <a:endParaRPr dirty="0"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dirty="0"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  <p:sp>
        <p:nvSpPr>
          <p:cNvPr id="106" name="Google Shape;106;p9"/>
          <p:cNvSpPr txBox="1">
            <a:spLocks noGrp="1"/>
          </p:cNvSpPr>
          <p:nvPr>
            <p:ph type="title"/>
          </p:nvPr>
        </p:nvSpPr>
        <p:spPr>
          <a:xfrm>
            <a:off x="2209800" y="4572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300"/>
            </a:pPr>
            <a:r>
              <a:rPr lang="en-US" sz="4300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Trace a Program Execution</a:t>
            </a:r>
            <a:endParaRPr/>
          </a:p>
        </p:txBody>
      </p:sp>
      <p:sp>
        <p:nvSpPr>
          <p:cNvPr id="107" name="Google Shape;107;p9"/>
          <p:cNvSpPr txBox="1"/>
          <p:nvPr/>
        </p:nvSpPr>
        <p:spPr>
          <a:xfrm>
            <a:off x="2362200" y="3124201"/>
            <a:ext cx="70866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9"/>
          <p:cNvSpPr/>
          <p:nvPr/>
        </p:nvSpPr>
        <p:spPr>
          <a:xfrm>
            <a:off x="7467601" y="1219200"/>
            <a:ext cx="2490787" cy="615950"/>
          </a:xfrm>
          <a:prstGeom prst="wedgeRoundRectCallout">
            <a:avLst>
              <a:gd name="adj1" fmla="val -11220"/>
              <a:gd name="adj2" fmla="val 69309"/>
              <a:gd name="adj3" fmla="val 0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Enter main method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30</a:t>
            </a:fld>
            <a:endParaRPr/>
          </a:p>
        </p:txBody>
      </p:sp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Compiling Java Source Code</a:t>
            </a:r>
            <a:endParaRPr/>
          </a:p>
        </p:txBody>
      </p:sp>
      <p:sp>
        <p:nvSpPr>
          <p:cNvPr id="96" name="Google Shape;96;p8"/>
          <p:cNvSpPr txBox="1">
            <a:spLocks noGrp="1"/>
          </p:cNvSpPr>
          <p:nvPr>
            <p:ph idx="1"/>
          </p:nvPr>
        </p:nvSpPr>
        <p:spPr>
          <a:xfrm>
            <a:off x="1524000" y="4069178"/>
            <a:ext cx="6705900" cy="23300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0" indent="0">
              <a:lnSpc>
                <a:spcPct val="90000"/>
              </a:lnSpc>
              <a:spcBef>
                <a:spcPts val="0"/>
              </a:spcBef>
              <a:buSzPts val="1800"/>
              <a:buNone/>
            </a:pPr>
            <a:r>
              <a:rPr lang="en-US" dirty="0"/>
              <a:t>Java can be compiled into a special type of object code, known as </a:t>
            </a:r>
            <a:r>
              <a:rPr lang="en-US" i="1" dirty="0"/>
              <a:t>bytecode</a:t>
            </a:r>
            <a:r>
              <a:rPr lang="en-US" dirty="0"/>
              <a:t>. This bytecode can run (interpreted) on any computer using JVM (Java Virtual Machine) software.</a:t>
            </a:r>
            <a:endParaRPr dirty="0"/>
          </a:p>
        </p:txBody>
      </p:sp>
      <p:sp>
        <p:nvSpPr>
          <p:cNvPr id="97" name="Google Shape;97;p8"/>
          <p:cNvSpPr txBox="1"/>
          <p:nvPr/>
        </p:nvSpPr>
        <p:spPr>
          <a:xfrm>
            <a:off x="3762375" y="3138487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8"/>
          <p:cNvSpPr txBox="1"/>
          <p:nvPr/>
        </p:nvSpPr>
        <p:spPr>
          <a:xfrm>
            <a:off x="5181600" y="2586037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9" name="Google Shape;9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0" y="934876"/>
            <a:ext cx="9144000" cy="28459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24833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1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31</a:t>
            </a:fld>
            <a:endParaRPr/>
          </a:p>
        </p:txBody>
      </p:sp>
      <p:sp>
        <p:nvSpPr>
          <p:cNvPr id="492" name="Google Shape;492;p51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Operating Systems</a:t>
            </a:r>
            <a:endParaRPr/>
          </a:p>
        </p:txBody>
      </p:sp>
      <p:sp>
        <p:nvSpPr>
          <p:cNvPr id="493" name="Google Shape;493;p51"/>
          <p:cNvSpPr txBox="1">
            <a:spLocks noGrp="1"/>
          </p:cNvSpPr>
          <p:nvPr>
            <p:ph idx="1"/>
          </p:nvPr>
        </p:nvSpPr>
        <p:spPr>
          <a:xfrm>
            <a:off x="1752600" y="1143000"/>
            <a:ext cx="44958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0" indent="0">
              <a:lnSpc>
                <a:spcPct val="90000"/>
              </a:lnSpc>
              <a:spcBef>
                <a:spcPts val="0"/>
              </a:spcBef>
              <a:buSzPts val="1800"/>
              <a:buNone/>
            </a:pP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lang="en-US" sz="24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operating system</a:t>
            </a: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(OS) is a program that manages and controls a computer’s activities and file system. </a:t>
            </a:r>
            <a:endParaRPr lang="en-US" sz="2800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SzPts val="1800"/>
              <a:buNone/>
            </a:pPr>
            <a:endParaRPr lang="en-US" sz="2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90000"/>
              </a:lnSpc>
              <a:spcBef>
                <a:spcPts val="0"/>
              </a:spcBef>
              <a:buSzPts val="1800"/>
              <a:buNone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Popular operating systems are Microsoft Windows, Mac OS, and Linux. 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SzPts val="1800"/>
              <a:buNone/>
            </a:pPr>
            <a:endParaRPr lang="en-US" sz="2800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SzPts val="1800"/>
              <a:buNone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Application programs, such as a Web browser or a word processor, cannot run unless an operating system is installed and running on the computer.</a:t>
            </a:r>
            <a:endParaRPr dirty="0"/>
          </a:p>
        </p:txBody>
      </p:sp>
      <p:sp>
        <p:nvSpPr>
          <p:cNvPr id="494" name="Google Shape;494;p51"/>
          <p:cNvSpPr txBox="1"/>
          <p:nvPr/>
        </p:nvSpPr>
        <p:spPr>
          <a:xfrm>
            <a:off x="3762375" y="3138487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5" name="Google Shape;495;p51"/>
          <p:cNvSpPr txBox="1"/>
          <p:nvPr/>
        </p:nvSpPr>
        <p:spPr>
          <a:xfrm>
            <a:off x="5100637" y="25146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6" name="Google Shape;496;p51"/>
          <p:cNvSpPr txBox="1"/>
          <p:nvPr/>
        </p:nvSpPr>
        <p:spPr>
          <a:xfrm>
            <a:off x="1524000" y="25146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97" name="Google Shape;497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05601" y="1219201"/>
            <a:ext cx="3571875" cy="446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5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32</a:t>
            </a:fld>
            <a:endParaRPr/>
          </a:p>
        </p:txBody>
      </p:sp>
      <p:sp>
        <p:nvSpPr>
          <p:cNvPr id="525" name="Google Shape;525;p55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Characteristics of Java</a:t>
            </a:r>
            <a:endParaRPr/>
          </a:p>
        </p:txBody>
      </p:sp>
      <p:sp>
        <p:nvSpPr>
          <p:cNvPr id="526" name="Google Shape;526;p55"/>
          <p:cNvSpPr txBox="1">
            <a:spLocks noGrp="1"/>
          </p:cNvSpPr>
          <p:nvPr>
            <p:ph idx="1"/>
          </p:nvPr>
        </p:nvSpPr>
        <p:spPr>
          <a:xfrm>
            <a:off x="1828800" y="838200"/>
            <a:ext cx="86106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ts val="2100"/>
              <a:buFont typeface="Arial"/>
              <a:buChar char="●"/>
            </a:pPr>
            <a:endParaRPr lang="en-US"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indent="-342900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ts val="2100"/>
              <a:buFont typeface="Arial"/>
              <a:buChar char="●"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Java </a:t>
            </a: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relatively simple </a:t>
            </a:r>
            <a:endParaRPr dirty="0"/>
          </a:p>
          <a:p>
            <a:pPr marL="342900" indent="-342900">
              <a:lnSpc>
                <a:spcPct val="90000"/>
              </a:lnSpc>
              <a:spcBef>
                <a:spcPts val="560"/>
              </a:spcBef>
              <a:buClr>
                <a:schemeClr val="dk2"/>
              </a:buClr>
              <a:buSzPts val="2100"/>
              <a:buFont typeface="Arial"/>
              <a:buChar char="●"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Java bytecode is Interpreted (JVM) but can also be compiled to native machine code</a:t>
            </a:r>
            <a:endParaRPr dirty="0"/>
          </a:p>
          <a:p>
            <a:pPr marL="342900" indent="-342900">
              <a:lnSpc>
                <a:spcPct val="90000"/>
              </a:lnSpc>
              <a:spcBef>
                <a:spcPts val="560"/>
              </a:spcBef>
              <a:buClr>
                <a:schemeClr val="dk2"/>
              </a:buClr>
              <a:buSzPts val="2100"/>
              <a:buFont typeface="Arial"/>
              <a:buChar char="●"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Java </a:t>
            </a:r>
            <a:r>
              <a:rPr lang="en-US" sz="2800" dirty="0"/>
              <a:t>i</a:t>
            </a: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Architecture and OS neutral </a:t>
            </a:r>
            <a:endParaRPr dirty="0"/>
          </a:p>
          <a:p>
            <a:pPr marL="342900" indent="-342900">
              <a:lnSpc>
                <a:spcPct val="90000"/>
              </a:lnSpc>
              <a:spcBef>
                <a:spcPts val="560"/>
              </a:spcBef>
              <a:buClr>
                <a:schemeClr val="dk2"/>
              </a:buClr>
              <a:buSzPts val="2100"/>
              <a:buFont typeface="Arial"/>
              <a:buChar char="●"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Java’s </a:t>
            </a:r>
            <a:r>
              <a:rPr lang="en-US" sz="2800" dirty="0"/>
              <a:t>p</a:t>
            </a: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erformance keeps improving </a:t>
            </a:r>
            <a:endParaRPr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E5073-AFE9-F9EE-11FF-C17334534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F1177D-0DB9-91D9-48A4-63B852B700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039" y="1247775"/>
            <a:ext cx="3856418" cy="3449638"/>
          </a:xfrm>
        </p:spPr>
        <p:txBody>
          <a:bodyPr>
            <a:normAutofit/>
          </a:bodyPr>
          <a:lstStyle/>
          <a:p>
            <a:r>
              <a:rPr lang="en-US" dirty="0"/>
              <a:t>END</a:t>
            </a:r>
            <a:endParaRPr lang="en-IN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9DDB29E-0EDF-F288-3121-D8490919D6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039" y="4818063"/>
            <a:ext cx="3895343" cy="1268412"/>
          </a:xfrm>
        </p:spPr>
        <p:txBody>
          <a:bodyPr>
            <a:normAutofit/>
          </a:bodyPr>
          <a:lstStyle/>
          <a:p>
            <a:endParaRPr lang="en-IN" dirty="0"/>
          </a:p>
        </p:txBody>
      </p:sp>
      <p:pic>
        <p:nvPicPr>
          <p:cNvPr id="15" name="Graphic 14" descr="End">
            <a:extLst>
              <a:ext uri="{FF2B5EF4-FFF2-40B4-BE49-F238E27FC236}">
                <a16:creationId xmlns:a16="http://schemas.microsoft.com/office/drawing/2014/main" id="{A2A6AC22-8DB5-47BF-58D6-6F096CE03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34657" y="1704805"/>
            <a:ext cx="3895343" cy="389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2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4</a:t>
            </a:fld>
            <a:endParaRPr/>
          </a:p>
        </p:txBody>
      </p:sp>
      <p:sp>
        <p:nvSpPr>
          <p:cNvPr id="115" name="Google Shape;115;p10"/>
          <p:cNvSpPr txBox="1"/>
          <p:nvPr/>
        </p:nvSpPr>
        <p:spPr>
          <a:xfrm>
            <a:off x="1981200" y="2362200"/>
            <a:ext cx="8305800" cy="2590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16" name="Google Shape;116;p10"/>
          <p:cNvSpPr txBox="1">
            <a:spLocks noGrp="1"/>
          </p:cNvSpPr>
          <p:nvPr>
            <p:ph type="title"/>
          </p:nvPr>
        </p:nvSpPr>
        <p:spPr>
          <a:xfrm>
            <a:off x="2209800" y="3810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300"/>
            </a:pPr>
            <a:r>
              <a:rPr lang="en-US" sz="4300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Trace a Program Execution</a:t>
            </a:r>
            <a:endParaRPr/>
          </a:p>
        </p:txBody>
      </p:sp>
      <p:sp>
        <p:nvSpPr>
          <p:cNvPr id="117" name="Google Shape;117;p10"/>
          <p:cNvSpPr txBox="1"/>
          <p:nvPr/>
        </p:nvSpPr>
        <p:spPr>
          <a:xfrm>
            <a:off x="2743200" y="3505201"/>
            <a:ext cx="71628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p10"/>
          <p:cNvSpPr/>
          <p:nvPr/>
        </p:nvSpPr>
        <p:spPr>
          <a:xfrm>
            <a:off x="7467601" y="1219200"/>
            <a:ext cx="2490787" cy="615950"/>
          </a:xfrm>
          <a:prstGeom prst="wedgeRoundRectCallout">
            <a:avLst>
              <a:gd name="adj1" fmla="val -12418"/>
              <a:gd name="adj2" fmla="val 81056"/>
              <a:gd name="adj3" fmla="val 0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Execute statement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5</a:t>
            </a:fld>
            <a:endParaRPr/>
          </a:p>
        </p:txBody>
      </p:sp>
      <p:sp>
        <p:nvSpPr>
          <p:cNvPr id="125" name="Google Shape;125;p11"/>
          <p:cNvSpPr txBox="1"/>
          <p:nvPr/>
        </p:nvSpPr>
        <p:spPr>
          <a:xfrm>
            <a:off x="1981200" y="2362200"/>
            <a:ext cx="8305800" cy="2590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rgbClr val="000000"/>
              </a:buClr>
              <a:buSzPts val="2400"/>
            </a:pPr>
            <a:r>
              <a:rPr lang="en-US" sz="24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title"/>
          </p:nvPr>
        </p:nvSpPr>
        <p:spPr>
          <a:xfrm>
            <a:off x="2209800" y="3810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300"/>
            </a:pPr>
            <a:r>
              <a:rPr lang="en-US" sz="4300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Trace a Program Execution</a:t>
            </a:r>
            <a:endParaRPr/>
          </a:p>
        </p:txBody>
      </p:sp>
      <p:sp>
        <p:nvSpPr>
          <p:cNvPr id="127" name="Google Shape;127;p11"/>
          <p:cNvSpPr txBox="1"/>
          <p:nvPr/>
        </p:nvSpPr>
        <p:spPr>
          <a:xfrm>
            <a:off x="2743200" y="3505201"/>
            <a:ext cx="71628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9" name="Google Shape;129;p11"/>
          <p:cNvCxnSpPr/>
          <p:nvPr/>
        </p:nvCxnSpPr>
        <p:spPr>
          <a:xfrm flipH="1">
            <a:off x="5486400" y="3810000"/>
            <a:ext cx="1219200" cy="1371600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solid"/>
            <a:miter lim="800000"/>
            <a:headEnd type="none" w="med" len="med"/>
            <a:tailEnd type="stealth" w="sm" len="sm"/>
          </a:ln>
        </p:spPr>
      </p:cxnSp>
      <p:sp>
        <p:nvSpPr>
          <p:cNvPr id="130" name="Google Shape;130;p11"/>
          <p:cNvSpPr/>
          <p:nvPr/>
        </p:nvSpPr>
        <p:spPr>
          <a:xfrm>
            <a:off x="7620001" y="5410200"/>
            <a:ext cx="2687637" cy="692150"/>
          </a:xfrm>
          <a:prstGeom prst="wedgeRoundRectCallout">
            <a:avLst>
              <a:gd name="adj1" fmla="val -15731"/>
              <a:gd name="adj2" fmla="val 8818"/>
              <a:gd name="adj3" fmla="val 0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  <a:buSzPts val="1800"/>
            </a:pPr>
            <a:r>
              <a:rPr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print a message to the console</a:t>
            </a:r>
            <a:endParaRPr/>
          </a:p>
        </p:txBody>
      </p:sp>
      <p:pic>
        <p:nvPicPr>
          <p:cNvPr id="131" name="Google Shape;131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43401" y="5257801"/>
            <a:ext cx="2073275" cy="1036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6</a:t>
            </a:fld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title"/>
          </p:nvPr>
        </p:nvSpPr>
        <p:spPr>
          <a:xfrm>
            <a:off x="2209800" y="0"/>
            <a:ext cx="7772400" cy="14287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Anatomy of a Java Program</a:t>
            </a:r>
            <a:endParaRPr/>
          </a:p>
        </p:txBody>
      </p:sp>
      <p:sp>
        <p:nvSpPr>
          <p:cNvPr id="138" name="Google Shape;138;p12"/>
          <p:cNvSpPr txBox="1">
            <a:spLocks noGrp="1"/>
          </p:cNvSpPr>
          <p:nvPr>
            <p:ph idx="1"/>
          </p:nvPr>
        </p:nvSpPr>
        <p:spPr>
          <a:xfrm>
            <a:off x="1981200" y="1295400"/>
            <a:ext cx="83820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ts val="2550"/>
              <a:buFont typeface="Arial"/>
              <a:buChar char="●"/>
            </a:pPr>
            <a:r>
              <a:rPr lang="en-US" sz="3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 name</a:t>
            </a:r>
            <a:endParaRPr dirty="0"/>
          </a:p>
          <a:p>
            <a:pPr marL="342900" indent="-342900">
              <a:lnSpc>
                <a:spcPct val="100000"/>
              </a:lnSpc>
              <a:spcBef>
                <a:spcPts val="680"/>
              </a:spcBef>
              <a:buClr>
                <a:schemeClr val="dk2"/>
              </a:buClr>
              <a:buSzPts val="2550"/>
              <a:buFont typeface="Arial"/>
              <a:buChar char="●"/>
            </a:pPr>
            <a:r>
              <a:rPr lang="en-US" sz="3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 method</a:t>
            </a:r>
            <a:endParaRPr dirty="0"/>
          </a:p>
          <a:p>
            <a:pPr marL="342900" indent="-342900">
              <a:lnSpc>
                <a:spcPct val="100000"/>
              </a:lnSpc>
              <a:spcBef>
                <a:spcPts val="680"/>
              </a:spcBef>
              <a:buClr>
                <a:schemeClr val="dk2"/>
              </a:buClr>
              <a:buSzPts val="2550"/>
              <a:buFont typeface="Arial"/>
              <a:buChar char="●"/>
            </a:pPr>
            <a:r>
              <a:rPr lang="en-US" sz="3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Statements</a:t>
            </a:r>
            <a:endParaRPr dirty="0"/>
          </a:p>
          <a:p>
            <a:pPr marL="342900" indent="-342900">
              <a:lnSpc>
                <a:spcPct val="100000"/>
              </a:lnSpc>
              <a:spcBef>
                <a:spcPts val="680"/>
              </a:spcBef>
              <a:buClr>
                <a:schemeClr val="dk2"/>
              </a:buClr>
              <a:buSzPts val="2550"/>
              <a:buFont typeface="Arial"/>
              <a:buChar char="●"/>
            </a:pPr>
            <a:r>
              <a:rPr lang="en-US" sz="3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Statement terminator</a:t>
            </a:r>
            <a:endParaRPr dirty="0"/>
          </a:p>
          <a:p>
            <a:pPr marL="342900" indent="-342900">
              <a:lnSpc>
                <a:spcPct val="100000"/>
              </a:lnSpc>
              <a:spcBef>
                <a:spcPts val="680"/>
              </a:spcBef>
              <a:buClr>
                <a:schemeClr val="dk2"/>
              </a:buClr>
              <a:buSzPts val="2550"/>
              <a:buFont typeface="Arial"/>
              <a:buChar char="●"/>
            </a:pPr>
            <a:r>
              <a:rPr lang="en-US" sz="3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Reserved words</a:t>
            </a:r>
            <a:endParaRPr dirty="0"/>
          </a:p>
          <a:p>
            <a:pPr marL="342900" indent="-342900">
              <a:lnSpc>
                <a:spcPct val="100000"/>
              </a:lnSpc>
              <a:spcBef>
                <a:spcPts val="680"/>
              </a:spcBef>
              <a:buClr>
                <a:schemeClr val="dk2"/>
              </a:buClr>
              <a:buSzPts val="2550"/>
              <a:buFont typeface="Arial"/>
              <a:buChar char="●"/>
            </a:pPr>
            <a:r>
              <a:rPr lang="en-US" sz="3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Comments</a:t>
            </a:r>
            <a:endParaRPr dirty="0"/>
          </a:p>
          <a:p>
            <a:pPr marL="342900" indent="-342900">
              <a:lnSpc>
                <a:spcPct val="100000"/>
              </a:lnSpc>
              <a:spcBef>
                <a:spcPts val="680"/>
              </a:spcBef>
              <a:buClr>
                <a:schemeClr val="dk2"/>
              </a:buClr>
              <a:buSzPts val="2550"/>
              <a:buFont typeface="Arial"/>
              <a:buChar char="●"/>
            </a:pPr>
            <a:r>
              <a:rPr lang="en-US" sz="3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Blocks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7</a:t>
            </a:fld>
            <a:endParaRPr/>
          </a:p>
        </p:txBody>
      </p:sp>
      <p:sp>
        <p:nvSpPr>
          <p:cNvPr id="144" name="Google Shape;144;p13"/>
          <p:cNvSpPr txBox="1"/>
          <p:nvPr/>
        </p:nvSpPr>
        <p:spPr>
          <a:xfrm>
            <a:off x="1905000" y="3733800"/>
            <a:ext cx="8305800" cy="2590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</a:pP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/>
          </p:nvPr>
        </p:nvSpPr>
        <p:spPr>
          <a:xfrm>
            <a:off x="2209800" y="3810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 Name</a:t>
            </a:r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idx="1"/>
          </p:nvPr>
        </p:nvSpPr>
        <p:spPr>
          <a:xfrm>
            <a:off x="1752600" y="1219200"/>
            <a:ext cx="8763000" cy="2133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Pts val="2400"/>
              <a:buNone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Every Java program must have at least one class. Each class has a name. By convention, class names start with an uppercase letter. In this example, the class name is Welcome. </a:t>
            </a:r>
            <a:endParaRPr/>
          </a:p>
        </p:txBody>
      </p:sp>
      <p:sp>
        <p:nvSpPr>
          <p:cNvPr id="146" name="Google Shape;146;p13"/>
          <p:cNvSpPr txBox="1"/>
          <p:nvPr/>
        </p:nvSpPr>
        <p:spPr>
          <a:xfrm>
            <a:off x="4343400" y="4114801"/>
            <a:ext cx="13716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8</a:t>
            </a:fld>
            <a:endParaRPr/>
          </a:p>
        </p:txBody>
      </p:sp>
      <p:sp>
        <p:nvSpPr>
          <p:cNvPr id="153" name="Google Shape;153;p14"/>
          <p:cNvSpPr txBox="1"/>
          <p:nvPr/>
        </p:nvSpPr>
        <p:spPr>
          <a:xfrm>
            <a:off x="1905000" y="3733800"/>
            <a:ext cx="8305800" cy="2590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title"/>
          </p:nvPr>
        </p:nvSpPr>
        <p:spPr>
          <a:xfrm>
            <a:off x="2209800" y="3810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400"/>
            </a:pPr>
            <a:r>
              <a:rPr lang="en-US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 Method</a:t>
            </a:r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idx="1"/>
          </p:nvPr>
        </p:nvSpPr>
        <p:spPr>
          <a:xfrm>
            <a:off x="1752600" y="1219200"/>
            <a:ext cx="8763000" cy="2133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Pts val="2400"/>
              <a:buNone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Line 2 defines the main method. In order to run a class, the class must contain a method named main. The program is executed from the main method. </a:t>
            </a:r>
            <a:endParaRPr/>
          </a:p>
        </p:txBody>
      </p:sp>
      <p:sp>
        <p:nvSpPr>
          <p:cNvPr id="155" name="Google Shape;155;p14"/>
          <p:cNvSpPr txBox="1"/>
          <p:nvPr/>
        </p:nvSpPr>
        <p:spPr>
          <a:xfrm>
            <a:off x="2286000" y="4495801"/>
            <a:ext cx="7086600" cy="371475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5"/>
          <p:cNvSpPr txBox="1"/>
          <p:nvPr/>
        </p:nvSpPr>
        <p:spPr>
          <a:xfrm>
            <a:off x="8077200" y="639921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algn="r">
              <a:buClr>
                <a:schemeClr val="dk1"/>
              </a:buClr>
              <a:buSzPts val="1400"/>
            </a:pPr>
            <a:fld id="{00000000-1234-1234-1234-123412341234}" type="slidenum"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algn="r">
                <a:buClr>
                  <a:schemeClr val="dk1"/>
                </a:buClr>
                <a:buSzPts val="1400"/>
              </a:pPr>
              <a:t>9</a:t>
            </a:fld>
            <a:endParaRPr/>
          </a:p>
        </p:txBody>
      </p:sp>
      <p:sp>
        <p:nvSpPr>
          <p:cNvPr id="162" name="Google Shape;162;p15"/>
          <p:cNvSpPr txBox="1"/>
          <p:nvPr/>
        </p:nvSpPr>
        <p:spPr>
          <a:xfrm>
            <a:off x="1905000" y="3733800"/>
            <a:ext cx="8305800" cy="2590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This program prints Welcome to Java!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Welcome {	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public static void main(String[] args) { 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System.out.println("Welcome to Java!");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342900" indent="-342900">
              <a:buClr>
                <a:schemeClr val="dk1"/>
              </a:buClr>
              <a:buSzPts val="2400"/>
            </a:pPr>
            <a:r>
              <a:rPr lang="en-US" sz="24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63" name="Google Shape;163;p15"/>
          <p:cNvSpPr txBox="1">
            <a:spLocks noGrp="1"/>
          </p:cNvSpPr>
          <p:nvPr>
            <p:ph type="title"/>
          </p:nvPr>
        </p:nvSpPr>
        <p:spPr>
          <a:xfrm>
            <a:off x="2209800" y="381000"/>
            <a:ext cx="7772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dk2"/>
              </a:buClr>
              <a:buSzPts val="4700"/>
            </a:pPr>
            <a:r>
              <a:rPr lang="en-US" sz="4700" b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Statement</a:t>
            </a:r>
            <a:endParaRPr/>
          </a:p>
        </p:txBody>
      </p:sp>
      <p:sp>
        <p:nvSpPr>
          <p:cNvPr id="165" name="Google Shape;165;p15"/>
          <p:cNvSpPr txBox="1">
            <a:spLocks noGrp="1"/>
          </p:cNvSpPr>
          <p:nvPr>
            <p:ph idx="1"/>
          </p:nvPr>
        </p:nvSpPr>
        <p:spPr>
          <a:xfrm>
            <a:off x="1905000" y="1066800"/>
            <a:ext cx="83820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Pts val="2100"/>
              <a:buNone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statement represents an action or a sequence of actions. The statement </a:t>
            </a:r>
            <a:r>
              <a:rPr lang="en-US" sz="28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System.out.println</a:t>
            </a: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("Welcome to Java!") in the program is a statement to display the greeting "Welcome to Java!“.</a:t>
            </a:r>
            <a:endParaRPr dirty="0"/>
          </a:p>
        </p:txBody>
      </p:sp>
      <p:sp>
        <p:nvSpPr>
          <p:cNvPr id="164" name="Google Shape;164;p15"/>
          <p:cNvSpPr txBox="1"/>
          <p:nvPr/>
        </p:nvSpPr>
        <p:spPr>
          <a:xfrm>
            <a:off x="2667000" y="4953000"/>
            <a:ext cx="7239000" cy="304800"/>
          </a:xfrm>
          <a:prstGeom prst="rect">
            <a:avLst/>
          </a:prstGeom>
          <a:solidFill>
            <a:schemeClr val="accent1">
              <a:alpha val="44705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1396</Words>
  <Application>Microsoft Office PowerPoint</Application>
  <PresentationFormat>Widescreen</PresentationFormat>
  <Paragraphs>231</Paragraphs>
  <Slides>33</Slides>
  <Notes>30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5" baseType="lpstr">
      <vt:lpstr>Aptos</vt:lpstr>
      <vt:lpstr>Arial</vt:lpstr>
      <vt:lpstr>Book Antiqua</vt:lpstr>
      <vt:lpstr>Calibri</vt:lpstr>
      <vt:lpstr>Calibri Light</vt:lpstr>
      <vt:lpstr>Century Gothic</vt:lpstr>
      <vt:lpstr>Courier</vt:lpstr>
      <vt:lpstr>Courier New</vt:lpstr>
      <vt:lpstr>Neue Haas Grotesk Text Pro</vt:lpstr>
      <vt:lpstr>Times New Roman</vt:lpstr>
      <vt:lpstr>InterweaveVTI</vt:lpstr>
      <vt:lpstr>Retrospect</vt:lpstr>
      <vt:lpstr>ACADEMIC CORE JAVA Object Orientation And  Multi-Threading</vt:lpstr>
      <vt:lpstr>03  JAVA Introduction</vt:lpstr>
      <vt:lpstr>Trace a Program Execution</vt:lpstr>
      <vt:lpstr>Trace a Program Execution</vt:lpstr>
      <vt:lpstr>Trace a Program Execution</vt:lpstr>
      <vt:lpstr>Anatomy of a Java Program</vt:lpstr>
      <vt:lpstr>Class Name</vt:lpstr>
      <vt:lpstr>Main Method</vt:lpstr>
      <vt:lpstr>Statement</vt:lpstr>
      <vt:lpstr>Statement Terminator</vt:lpstr>
      <vt:lpstr>Reserved words</vt:lpstr>
      <vt:lpstr>Blocks</vt:lpstr>
      <vt:lpstr>Special Symbols</vt:lpstr>
      <vt:lpstr>{  … }</vt:lpstr>
      <vt:lpstr>(  …  )</vt:lpstr>
      <vt:lpstr>;</vt:lpstr>
      <vt:lpstr>// …</vt:lpstr>
      <vt:lpstr>" … "</vt:lpstr>
      <vt:lpstr>Programming Style and Documentation</vt:lpstr>
      <vt:lpstr>Appropriate Comments</vt:lpstr>
      <vt:lpstr>Naming Conventions</vt:lpstr>
      <vt:lpstr>Proper Indentation and Spacing</vt:lpstr>
      <vt:lpstr>Block Styles</vt:lpstr>
      <vt:lpstr>Programming Errors</vt:lpstr>
      <vt:lpstr>Syntax Errors</vt:lpstr>
      <vt:lpstr>Runtime Errors</vt:lpstr>
      <vt:lpstr>Logic Errors</vt:lpstr>
      <vt:lpstr>Implicit Import and Explicit Import</vt:lpstr>
      <vt:lpstr>Creating, Compiling, and Running Programs</vt:lpstr>
      <vt:lpstr>Compiling Java Source Code</vt:lpstr>
      <vt:lpstr>Operating Systems</vt:lpstr>
      <vt:lpstr>Characteristics of Java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Subhash EP</dc:creator>
  <cp:lastModifiedBy>Subhash EP</cp:lastModifiedBy>
  <cp:revision>4</cp:revision>
  <dcterms:created xsi:type="dcterms:W3CDTF">2024-10-31T11:53:24Z</dcterms:created>
  <dcterms:modified xsi:type="dcterms:W3CDTF">2024-11-01T09:05:08Z</dcterms:modified>
</cp:coreProperties>
</file>

<file path=docProps/thumbnail.jpeg>
</file>